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5" r:id="rId1"/>
  </p:sldMasterIdLst>
  <p:notesMasterIdLst>
    <p:notesMasterId r:id="rId33"/>
  </p:notesMasterIdLst>
  <p:handoutMasterIdLst>
    <p:handoutMasterId r:id="rId34"/>
  </p:handoutMasterIdLst>
  <p:sldIdLst>
    <p:sldId id="285" r:id="rId2"/>
    <p:sldId id="410" r:id="rId3"/>
    <p:sldId id="320" r:id="rId4"/>
    <p:sldId id="396" r:id="rId5"/>
    <p:sldId id="380" r:id="rId6"/>
    <p:sldId id="327" r:id="rId7"/>
    <p:sldId id="362" r:id="rId8"/>
    <p:sldId id="371" r:id="rId9"/>
    <p:sldId id="425" r:id="rId10"/>
    <p:sldId id="419" r:id="rId11"/>
    <p:sldId id="420" r:id="rId12"/>
    <p:sldId id="424" r:id="rId13"/>
    <p:sldId id="421" r:id="rId14"/>
    <p:sldId id="422" r:id="rId15"/>
    <p:sldId id="423" r:id="rId16"/>
    <p:sldId id="324" r:id="rId17"/>
    <p:sldId id="372" r:id="rId18"/>
    <p:sldId id="408" r:id="rId19"/>
    <p:sldId id="296" r:id="rId20"/>
    <p:sldId id="297" r:id="rId21"/>
    <p:sldId id="355" r:id="rId22"/>
    <p:sldId id="353" r:id="rId23"/>
    <p:sldId id="316" r:id="rId24"/>
    <p:sldId id="354" r:id="rId25"/>
    <p:sldId id="356" r:id="rId26"/>
    <p:sldId id="360" r:id="rId27"/>
    <p:sldId id="367" r:id="rId28"/>
    <p:sldId id="368" r:id="rId29"/>
    <p:sldId id="369" r:id="rId30"/>
    <p:sldId id="370" r:id="rId31"/>
    <p:sldId id="357" r:id="rId3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2EA"/>
    <a:srgbClr val="996633"/>
    <a:srgbClr val="CC3300"/>
    <a:srgbClr val="0000FF"/>
    <a:srgbClr val="6600CC"/>
    <a:srgbClr val="9900FF"/>
    <a:srgbClr val="009900"/>
    <a:srgbClr val="CC0099"/>
    <a:srgbClr val="008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97" autoAdjust="0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lauzzanae\Documents\PROJECTS%20-%20District%20Wide\Facilities%20Condition%20Assessment\Ann%20Arbor%20Need%20Detail%20Report_ALL%20NEEDS_11-27-18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20-Year FCA Needs by Category</a:t>
            </a:r>
          </a:p>
        </c:rich>
      </c:tx>
      <c:layout>
        <c:manualLayout>
          <c:xMode val="edge"/>
          <c:yMode val="edge"/>
          <c:x val="0.25674162868462752"/>
          <c:y val="0.947965120335750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64-4540-A1E4-DB1CF0F3E5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64-4540-A1E4-DB1CF0F3E5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64-4540-A1E4-DB1CF0F3E5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64-4540-A1E4-DB1CF0F3E5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64-4540-A1E4-DB1CF0F3E5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64-4540-A1E4-DB1CF0F3E58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64-4540-A1E4-DB1CF0F3E58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164-4540-A1E4-DB1CF0F3E58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164-4540-A1E4-DB1CF0F3E58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164-4540-A1E4-DB1CF0F3E58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164-4540-A1E4-DB1CF0F3E58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164-4540-A1E4-DB1CF0F3E58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164-4540-A1E4-DB1CF0F3E58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3164-4540-A1E4-DB1CF0F3E58A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3164-4540-A1E4-DB1CF0F3E58A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3164-4540-A1E4-DB1CF0F3E58A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3164-4540-A1E4-DB1CF0F3E58A}"/>
              </c:ext>
            </c:extLst>
          </c:dPt>
          <c:dLbls>
            <c:dLbl>
              <c:idx val="0"/>
              <c:layout>
                <c:manualLayout>
                  <c:x val="-0.12381662628761678"/>
                  <c:y val="0.1804668496845286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164-4540-A1E4-DB1CF0F3E58A}"/>
                </c:ext>
              </c:extLst>
            </c:dLbl>
            <c:dLbl>
              <c:idx val="1"/>
              <c:layout>
                <c:manualLayout>
                  <c:x val="-0.14136799677840989"/>
                  <c:y val="-0.138442048151560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164-4540-A1E4-DB1CF0F3E58A}"/>
                </c:ext>
              </c:extLst>
            </c:dLbl>
            <c:dLbl>
              <c:idx val="3"/>
              <c:layout>
                <c:manualLayout>
                  <c:x val="1.2079887850492873E-2"/>
                  <c:y val="-1.19254032225005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164-4540-A1E4-DB1CF0F3E58A}"/>
                </c:ext>
              </c:extLst>
            </c:dLbl>
            <c:dLbl>
              <c:idx val="4"/>
              <c:layout>
                <c:manualLayout>
                  <c:x val="1.1577076535938006E-2"/>
                  <c:y val="2.50237189706179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164-4540-A1E4-DB1CF0F3E58A}"/>
                </c:ext>
              </c:extLst>
            </c:dLbl>
            <c:dLbl>
              <c:idx val="5"/>
              <c:layout>
                <c:manualLayout>
                  <c:x val="-3.8564640388233283E-2"/>
                  <c:y val="5.426290490734269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164-4540-A1E4-DB1CF0F3E58A}"/>
                </c:ext>
              </c:extLst>
            </c:dLbl>
            <c:dLbl>
              <c:idx val="6"/>
              <c:layout>
                <c:manualLayout>
                  <c:x val="-5.7713509786245065E-2"/>
                  <c:y val="3.06236260952294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164-4540-A1E4-DB1CF0F3E58A}"/>
                </c:ext>
              </c:extLst>
            </c:dLbl>
            <c:dLbl>
              <c:idx val="7"/>
              <c:layout>
                <c:manualLayout>
                  <c:x val="-5.5525503327031003E-2"/>
                  <c:y val="5.047910188974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24513601178045"/>
                      <c:h val="9.77724992432557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3164-4540-A1E4-DB1CF0F3E58A}"/>
                </c:ext>
              </c:extLst>
            </c:dLbl>
            <c:dLbl>
              <c:idx val="8"/>
              <c:layout>
                <c:manualLayout>
                  <c:x val="-5.3941105084045163E-2"/>
                  <c:y val="2.44137323083371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82702244681496"/>
                      <c:h val="8.75891654562585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3164-4540-A1E4-DB1CF0F3E58A}"/>
                </c:ext>
              </c:extLst>
            </c:dLbl>
            <c:dLbl>
              <c:idx val="9"/>
              <c:layout>
                <c:manualLayout>
                  <c:x val="-0.1270336703691034"/>
                  <c:y val="-2.15877887229207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08106886559682"/>
                      <c:h val="8.75891654562585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3164-4540-A1E4-DB1CF0F3E58A}"/>
                </c:ext>
              </c:extLst>
            </c:dLbl>
            <c:dLbl>
              <c:idx val="10"/>
              <c:layout>
                <c:manualLayout>
                  <c:x val="-2.0116656526687419E-2"/>
                  <c:y val="-6.79325092391662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83943874799101"/>
                      <c:h val="8.75891654562585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3164-4540-A1E4-DB1CF0F3E58A}"/>
                </c:ext>
              </c:extLst>
            </c:dLbl>
            <c:dLbl>
              <c:idx val="11"/>
              <c:layout>
                <c:manualLayout>
                  <c:x val="0.20112736104032569"/>
                  <c:y val="-5.316419102814563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58051477593611"/>
                      <c:h val="9.77724992432557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3164-4540-A1E4-DB1CF0F3E58A}"/>
                </c:ext>
              </c:extLst>
            </c:dLbl>
            <c:dLbl>
              <c:idx val="12"/>
              <c:layout>
                <c:manualLayout>
                  <c:x val="0.19768491709772576"/>
                  <c:y val="-1.164820363847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91225087107196"/>
                      <c:h val="6.05169079448139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3164-4540-A1E4-DB1CF0F3E58A}"/>
                </c:ext>
              </c:extLst>
            </c:dLbl>
            <c:dLbl>
              <c:idx val="13"/>
              <c:layout>
                <c:manualLayout>
                  <c:x val="0.27437542338853754"/>
                  <c:y val="4.38592708298147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984618744762787"/>
                      <c:h val="5.5373179017639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3164-4540-A1E4-DB1CF0F3E5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MAIN!$CJ$12:$CJ$28</c:f>
              <c:strCache>
                <c:ptCount val="14"/>
                <c:pt idx="0">
                  <c:v>Electrical</c:v>
                </c:pt>
                <c:pt idx="1">
                  <c:v>Interiors</c:v>
                </c:pt>
                <c:pt idx="2">
                  <c:v>HVAC</c:v>
                </c:pt>
                <c:pt idx="3">
                  <c:v>Exterior</c:v>
                </c:pt>
                <c:pt idx="4">
                  <c:v>Roofing</c:v>
                </c:pt>
                <c:pt idx="5">
                  <c:v>Fire Protection</c:v>
                </c:pt>
                <c:pt idx="6">
                  <c:v>Site</c:v>
                </c:pt>
                <c:pt idx="7">
                  <c:v>Surfaces</c:v>
                </c:pt>
                <c:pt idx="8">
                  <c:v>Special Systems</c:v>
                </c:pt>
                <c:pt idx="9">
                  <c:v>Plumbing</c:v>
                </c:pt>
                <c:pt idx="10">
                  <c:v>Equipment</c:v>
                </c:pt>
                <c:pt idx="11">
                  <c:v>Conveying</c:v>
                </c:pt>
                <c:pt idx="12">
                  <c:v>Foodservice</c:v>
                </c:pt>
                <c:pt idx="13">
                  <c:v>Life Safety / Environmental</c:v>
                </c:pt>
              </c:strCache>
            </c:strRef>
          </c:cat>
          <c:val>
            <c:numRef>
              <c:f>MAIN!$CK$12:$CK$28</c:f>
              <c:numCache>
                <c:formatCode>_("$"* #,##0_);_("$"* \(#,##0\);_("$"* "-"??_);_(@_)</c:formatCode>
                <c:ptCount val="17"/>
                <c:pt idx="0">
                  <c:v>194544934.8715176</c:v>
                </c:pt>
                <c:pt idx="1">
                  <c:v>190257448.79445302</c:v>
                </c:pt>
                <c:pt idx="2">
                  <c:v>119994130.42536765</c:v>
                </c:pt>
                <c:pt idx="3">
                  <c:v>76835038.433401793</c:v>
                </c:pt>
                <c:pt idx="4">
                  <c:v>70214399.760124654</c:v>
                </c:pt>
                <c:pt idx="5">
                  <c:v>36447207.191367306</c:v>
                </c:pt>
                <c:pt idx="6">
                  <c:v>33415941.965225998</c:v>
                </c:pt>
                <c:pt idx="7">
                  <c:v>31730221.725520201</c:v>
                </c:pt>
                <c:pt idx="8">
                  <c:v>29710029.127138499</c:v>
                </c:pt>
                <c:pt idx="9">
                  <c:v>21158147.890743598</c:v>
                </c:pt>
                <c:pt idx="10">
                  <c:v>11526241.527775649</c:v>
                </c:pt>
                <c:pt idx="11">
                  <c:v>3974197.6511472003</c:v>
                </c:pt>
                <c:pt idx="12">
                  <c:v>2951215.4812404006</c:v>
                </c:pt>
                <c:pt idx="13">
                  <c:v>1020806.9052009002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3164-4540-A1E4-DB1CF0F3E58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0" i="0" baseline="0" dirty="0">
                <a:effectLst/>
              </a:rPr>
              <a:t>Total Capital Needs vs. Available Funds + Funding </a:t>
            </a:r>
            <a:r>
              <a:rPr lang="en-US" sz="2800" b="0" i="0" baseline="0" dirty="0" smtClean="0">
                <a:effectLst/>
              </a:rPr>
              <a:t>Gap</a:t>
            </a:r>
          </a:p>
          <a:p>
            <a:pPr>
              <a:defRPr sz="2800"/>
            </a:pPr>
            <a:r>
              <a:rPr lang="en-US" sz="1800" b="0" i="0" baseline="0" dirty="0" smtClean="0">
                <a:effectLst/>
              </a:rPr>
              <a:t>Including Sinking Fund Renewals</a:t>
            </a:r>
            <a:endParaRPr lang="en-US" sz="1800" b="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'FCI and NEEDS'!$D$3</c:f>
              <c:strCache>
                <c:ptCount val="1"/>
                <c:pt idx="0">
                  <c:v>Available Funds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'FCI and NEEDS'!$D$4:$D$23</c:f>
              <c:numCache>
                <c:formatCode>_("$"* #,##0_);_("$"* \(#,##0\);_("$"* "-"??_);_(@_)</c:formatCode>
                <c:ptCount val="20"/>
                <c:pt idx="0">
                  <c:v>22266948.905159999</c:v>
                </c:pt>
                <c:pt idx="1">
                  <c:v>45157553.411769398</c:v>
                </c:pt>
                <c:pt idx="2">
                  <c:v>68620423.031044021</c:v>
                </c:pt>
                <c:pt idx="3">
                  <c:v>92669864.390800506</c:v>
                </c:pt>
                <c:pt idx="4">
                  <c:v>117320541.78455091</c:v>
                </c:pt>
                <c:pt idx="5">
                  <c:v>142587486.11314505</c:v>
                </c:pt>
                <c:pt idx="6">
                  <c:v>168486104.04995406</c:v>
                </c:pt>
                <c:pt idx="7">
                  <c:v>195032187.43518329</c:v>
                </c:pt>
                <c:pt idx="8">
                  <c:v>222241922.90504324</c:v>
                </c:pt>
                <c:pt idx="9">
                  <c:v>251053884.53376892</c:v>
                </c:pt>
                <c:pt idx="10">
                  <c:v>280586145.20321274</c:v>
                </c:pt>
                <c:pt idx="11">
                  <c:v>310856712.38939267</c:v>
                </c:pt>
                <c:pt idx="12">
                  <c:v>341884043.75522709</c:v>
                </c:pt>
                <c:pt idx="13">
                  <c:v>373687058.40520734</c:v>
                </c:pt>
                <c:pt idx="14">
                  <c:v>406285148.42143708</c:v>
                </c:pt>
                <c:pt idx="15">
                  <c:v>439698190.68807262</c:v>
                </c:pt>
                <c:pt idx="16">
                  <c:v>473946559.011374</c:v>
                </c:pt>
                <c:pt idx="17">
                  <c:v>509051136.54275793</c:v>
                </c:pt>
                <c:pt idx="18">
                  <c:v>545033328.5124265</c:v>
                </c:pt>
                <c:pt idx="19">
                  <c:v>581915075.28133678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E1-493B-9789-3F377350D867}"/>
            </c:ext>
          </c:extLst>
        </c:ser>
        <c:ser>
          <c:idx val="1"/>
          <c:order val="1"/>
          <c:tx>
            <c:strRef>
              <c:f>'FCI and NEEDS'!$K$3</c:f>
              <c:strCache>
                <c:ptCount val="1"/>
                <c:pt idx="0">
                  <c:v>Total Capital Needs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'FCI and NEEDS'!$K$4:$K$23</c:f>
              <c:numCache>
                <c:formatCode>_("$"* #,##0_);_("$"* \(#,##0\);_("$"* "-"??_);_(@_)</c:formatCode>
                <c:ptCount val="20"/>
                <c:pt idx="0">
                  <c:v>119942000</c:v>
                </c:pt>
                <c:pt idx="1">
                  <c:v>195252000</c:v>
                </c:pt>
                <c:pt idx="2">
                  <c:v>276611700</c:v>
                </c:pt>
                <c:pt idx="3">
                  <c:v>394061421</c:v>
                </c:pt>
                <c:pt idx="4">
                  <c:v>466488123.63</c:v>
                </c:pt>
                <c:pt idx="5">
                  <c:v>505038427.33889997</c:v>
                </c:pt>
                <c:pt idx="6">
                  <c:v>573023630.15906692</c:v>
                </c:pt>
                <c:pt idx="7">
                  <c:v>633276729.06383896</c:v>
                </c:pt>
                <c:pt idx="8">
                  <c:v>681412440.93575418</c:v>
                </c:pt>
                <c:pt idx="9">
                  <c:v>767943224.16382682</c:v>
                </c:pt>
                <c:pt idx="10">
                  <c:v>824407300.88874161</c:v>
                </c:pt>
                <c:pt idx="11">
                  <c:v>907926679.91540384</c:v>
                </c:pt>
                <c:pt idx="12">
                  <c:v>964435180.31286597</c:v>
                </c:pt>
                <c:pt idx="13">
                  <c:v>1020340455.722252</c:v>
                </c:pt>
                <c:pt idx="14">
                  <c:v>1098728019.3939195</c:v>
                </c:pt>
                <c:pt idx="15">
                  <c:v>1151238269.9757371</c:v>
                </c:pt>
                <c:pt idx="16">
                  <c:v>1209946518.0750091</c:v>
                </c:pt>
                <c:pt idx="17">
                  <c:v>1272002013.6172595</c:v>
                </c:pt>
                <c:pt idx="18">
                  <c:v>1336429974.0257773</c:v>
                </c:pt>
                <c:pt idx="19">
                  <c:v>1441798613.2465506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E1-493B-9789-3F377350D867}"/>
            </c:ext>
          </c:extLst>
        </c:ser>
        <c:ser>
          <c:idx val="2"/>
          <c:order val="2"/>
          <c:tx>
            <c:strRef>
              <c:f>'FCI and NEEDS'!$O$3</c:f>
              <c:strCache>
                <c:ptCount val="1"/>
                <c:pt idx="0">
                  <c:v>Funding Gap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'FCI and NEEDS'!$O$4:$O$23</c:f>
              <c:numCache>
                <c:formatCode>_("$"* #,##0_);_("$"* \(#,##0\);_("$"* "-"_);_(@_)</c:formatCode>
                <c:ptCount val="20"/>
                <c:pt idx="0">
                  <c:v>97675051.094840005</c:v>
                </c:pt>
                <c:pt idx="1">
                  <c:v>150094446.58823061</c:v>
                </c:pt>
                <c:pt idx="2">
                  <c:v>207991276.96895599</c:v>
                </c:pt>
                <c:pt idx="3">
                  <c:v>301391556.60919952</c:v>
                </c:pt>
                <c:pt idx="4">
                  <c:v>349167581.84544909</c:v>
                </c:pt>
                <c:pt idx="5">
                  <c:v>362450941.22575492</c:v>
                </c:pt>
                <c:pt idx="6">
                  <c:v>404537526.10911292</c:v>
                </c:pt>
                <c:pt idx="7">
                  <c:v>438244541.62865567</c:v>
                </c:pt>
                <c:pt idx="8">
                  <c:v>459170518.03071088</c:v>
                </c:pt>
                <c:pt idx="9">
                  <c:v>516889339.63005781</c:v>
                </c:pt>
                <c:pt idx="10">
                  <c:v>543821155.68552876</c:v>
                </c:pt>
                <c:pt idx="11">
                  <c:v>597069967.52601111</c:v>
                </c:pt>
                <c:pt idx="12">
                  <c:v>622551136.55763876</c:v>
                </c:pt>
                <c:pt idx="13">
                  <c:v>646653397.3170445</c:v>
                </c:pt>
                <c:pt idx="14">
                  <c:v>692442870.97248232</c:v>
                </c:pt>
                <c:pt idx="15">
                  <c:v>711540079.28766441</c:v>
                </c:pt>
                <c:pt idx="16">
                  <c:v>735999959.06363511</c:v>
                </c:pt>
                <c:pt idx="17">
                  <c:v>762950877.07450151</c:v>
                </c:pt>
                <c:pt idx="18">
                  <c:v>791396645.51335084</c:v>
                </c:pt>
                <c:pt idx="19">
                  <c:v>859883537.96521401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E1-493B-9789-3F377350D8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3189807"/>
        <c:axId val="1783196047"/>
      </c:lineChart>
      <c:catAx>
        <c:axId val="17831898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3196047"/>
        <c:crosses val="autoZero"/>
        <c:auto val="1"/>
        <c:lblAlgn val="ctr"/>
        <c:lblOffset val="100"/>
        <c:noMultiLvlLbl val="0"/>
      </c:catAx>
      <c:valAx>
        <c:axId val="178319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3189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969898449600821"/>
          <c:y val="0.93879581718951799"/>
          <c:w val="0.52060193139994126"/>
          <c:h val="4.85057701120693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9B020-AE87-434F-B59E-F928DAFD9E1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BF93C-1CC8-4340-B843-696BA091C5C1}">
      <dgm:prSet phldrT="[Text]" custT="1"/>
      <dgm:spPr>
        <a:solidFill>
          <a:srgbClr val="92D050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Funding</a:t>
          </a:r>
          <a:endParaRPr lang="en-US" sz="2400" b="1" dirty="0">
            <a:solidFill>
              <a:schemeClr val="tx1"/>
            </a:solidFill>
          </a:endParaRPr>
        </a:p>
      </dgm:t>
    </dgm:pt>
    <dgm:pt modelId="{8CB170A6-55E6-4740-966C-0E8969C8B4D7}" type="parTrans" cxnId="{537C0A36-0F28-4EB0-B153-0CF3D2E5E7B2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F32C575E-40EA-47AF-9B19-4CF780F4A470}" type="sibTrans" cxnId="{537C0A36-0F28-4EB0-B153-0CF3D2E5E7B2}">
      <dgm:prSet custT="1"/>
      <dgm:spPr>
        <a:solidFill>
          <a:schemeClr val="bg1"/>
        </a:solidFill>
      </dgm:spPr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725C9991-E979-487E-A0BF-13BE83AB9827}">
      <dgm:prSet phldrT="[Text]" custT="1"/>
      <dgm:spPr>
        <a:solidFill>
          <a:srgbClr val="FFC000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</a:rPr>
            <a:t>Quality</a:t>
          </a:r>
          <a:endParaRPr lang="en-US" sz="2800" b="1" dirty="0">
            <a:solidFill>
              <a:schemeClr val="tx1"/>
            </a:solidFill>
          </a:endParaRPr>
        </a:p>
      </dgm:t>
    </dgm:pt>
    <dgm:pt modelId="{9DE4A0B3-64B9-4EBF-8201-81ED7EA361B9}" type="parTrans" cxnId="{76943BC1-A2EB-4AB5-BE14-C249A4A7A02C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CAF9FAF7-7646-4BF7-9FFA-B231611270BA}" type="sibTrans" cxnId="{76943BC1-A2EB-4AB5-BE14-C249A4A7A02C}">
      <dgm:prSet custT="1"/>
      <dgm:spPr>
        <a:solidFill>
          <a:schemeClr val="bg1"/>
        </a:solidFill>
      </dgm:spPr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1F4C65A6-F504-4800-8BD7-0154B7E4C4B2}">
      <dgm:prSet phldrT="[Text]" custT="1"/>
      <dgm:spPr>
        <a:solidFill>
          <a:schemeClr val="bg2">
            <a:lumMod val="5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</a:rPr>
            <a:t>Time</a:t>
          </a:r>
          <a:endParaRPr lang="en-US" sz="2800" b="1" dirty="0">
            <a:solidFill>
              <a:schemeClr val="tx1"/>
            </a:solidFill>
          </a:endParaRPr>
        </a:p>
      </dgm:t>
    </dgm:pt>
    <dgm:pt modelId="{7A96315B-4386-46EC-B8D8-A6C4322455E8}" type="parTrans" cxnId="{11349D4B-3F91-4798-A180-E588044D0334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25358633-B6F2-4DDA-9887-DDD1EBF2686C}" type="sibTrans" cxnId="{11349D4B-3F91-4798-A180-E588044D0334}">
      <dgm:prSet custT="1"/>
      <dgm:spPr>
        <a:solidFill>
          <a:schemeClr val="bg1"/>
        </a:solidFill>
      </dgm:spPr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162F1739-3D70-405C-A474-F68299FF179C}" type="pres">
      <dgm:prSet presAssocID="{17D9B020-AE87-434F-B59E-F928DAFD9E1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94C082-6DDA-421E-8B3A-7AE50D65AC3E}" type="pres">
      <dgm:prSet presAssocID="{127BF93C-1CC8-4340-B843-696BA091C5C1}" presName="node" presStyleLbl="node1" presStyleIdx="0" presStyleCnt="3" custScaleX="113658" custScaleY="1136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0047AC-C88B-4317-B240-313299A59D24}" type="pres">
      <dgm:prSet presAssocID="{F32C575E-40EA-47AF-9B19-4CF780F4A470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24DEBDE-FD2A-4252-88B5-E0532F75279D}" type="pres">
      <dgm:prSet presAssocID="{F32C575E-40EA-47AF-9B19-4CF780F4A47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6235E72-7CFE-47F7-A3C5-2CDCD3A933E9}" type="pres">
      <dgm:prSet presAssocID="{725C9991-E979-487E-A0BF-13BE83AB9827}" presName="node" presStyleLbl="node1" presStyleIdx="1" presStyleCnt="3" custScaleX="116595" custScaleY="116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AA8A7-EB3A-4671-9C42-B80F1F35C3C2}" type="pres">
      <dgm:prSet presAssocID="{CAF9FAF7-7646-4BF7-9FFA-B231611270B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84995B8A-D7EE-46C9-B737-E45911692724}" type="pres">
      <dgm:prSet presAssocID="{CAF9FAF7-7646-4BF7-9FFA-B231611270B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07DED55-D585-44E3-A020-37A01CD39A80}" type="pres">
      <dgm:prSet presAssocID="{1F4C65A6-F504-4800-8BD7-0154B7E4C4B2}" presName="node" presStyleLbl="node1" presStyleIdx="2" presStyleCnt="3" custScaleX="116595" custScaleY="116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470B5-753C-4736-8186-69D986B6E7E8}" type="pres">
      <dgm:prSet presAssocID="{25358633-B6F2-4DDA-9887-DDD1EBF2686C}" presName="sibTrans" presStyleLbl="sibTrans2D1" presStyleIdx="2" presStyleCnt="3"/>
      <dgm:spPr/>
      <dgm:t>
        <a:bodyPr/>
        <a:lstStyle/>
        <a:p>
          <a:endParaRPr lang="en-US"/>
        </a:p>
      </dgm:t>
    </dgm:pt>
    <dgm:pt modelId="{7661483C-2A0A-4FC2-A96C-3DF777296962}" type="pres">
      <dgm:prSet presAssocID="{25358633-B6F2-4DDA-9887-DDD1EBF2686C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123E745-B901-4816-ADAA-987DCA7571E8}" type="presOf" srcId="{25358633-B6F2-4DDA-9887-DDD1EBF2686C}" destId="{83E470B5-753C-4736-8186-69D986B6E7E8}" srcOrd="0" destOrd="0" presId="urn:microsoft.com/office/officeart/2005/8/layout/cycle2"/>
    <dgm:cxn modelId="{6E5E5D7A-E596-4D42-A17D-A38A5A5663BC}" type="presOf" srcId="{CAF9FAF7-7646-4BF7-9FFA-B231611270BA}" destId="{68BAA8A7-EB3A-4671-9C42-B80F1F35C3C2}" srcOrd="0" destOrd="0" presId="urn:microsoft.com/office/officeart/2005/8/layout/cycle2"/>
    <dgm:cxn modelId="{537C0A36-0F28-4EB0-B153-0CF3D2E5E7B2}" srcId="{17D9B020-AE87-434F-B59E-F928DAFD9E1E}" destId="{127BF93C-1CC8-4340-B843-696BA091C5C1}" srcOrd="0" destOrd="0" parTransId="{8CB170A6-55E6-4740-966C-0E8969C8B4D7}" sibTransId="{F32C575E-40EA-47AF-9B19-4CF780F4A470}"/>
    <dgm:cxn modelId="{535B0702-488E-4E6C-9163-6FB79384A085}" type="presOf" srcId="{1F4C65A6-F504-4800-8BD7-0154B7E4C4B2}" destId="{D07DED55-D585-44E3-A020-37A01CD39A80}" srcOrd="0" destOrd="0" presId="urn:microsoft.com/office/officeart/2005/8/layout/cycle2"/>
    <dgm:cxn modelId="{11349D4B-3F91-4798-A180-E588044D0334}" srcId="{17D9B020-AE87-434F-B59E-F928DAFD9E1E}" destId="{1F4C65A6-F504-4800-8BD7-0154B7E4C4B2}" srcOrd="2" destOrd="0" parTransId="{7A96315B-4386-46EC-B8D8-A6C4322455E8}" sibTransId="{25358633-B6F2-4DDA-9887-DDD1EBF2686C}"/>
    <dgm:cxn modelId="{DF1BCFC5-DBC3-4AFD-843C-0C8F120744FD}" type="presOf" srcId="{F32C575E-40EA-47AF-9B19-4CF780F4A470}" destId="{724DEBDE-FD2A-4252-88B5-E0532F75279D}" srcOrd="1" destOrd="0" presId="urn:microsoft.com/office/officeart/2005/8/layout/cycle2"/>
    <dgm:cxn modelId="{69E4E4D7-A667-4220-BE8B-0293F4B97BB0}" type="presOf" srcId="{CAF9FAF7-7646-4BF7-9FFA-B231611270BA}" destId="{84995B8A-D7EE-46C9-B737-E45911692724}" srcOrd="1" destOrd="0" presId="urn:microsoft.com/office/officeart/2005/8/layout/cycle2"/>
    <dgm:cxn modelId="{3926D983-40B5-436F-A1A7-7829B352F940}" type="presOf" srcId="{17D9B020-AE87-434F-B59E-F928DAFD9E1E}" destId="{162F1739-3D70-405C-A474-F68299FF179C}" srcOrd="0" destOrd="0" presId="urn:microsoft.com/office/officeart/2005/8/layout/cycle2"/>
    <dgm:cxn modelId="{EA235A3C-4766-4017-97B9-255095310655}" type="presOf" srcId="{725C9991-E979-487E-A0BF-13BE83AB9827}" destId="{96235E72-7CFE-47F7-A3C5-2CDCD3A933E9}" srcOrd="0" destOrd="0" presId="urn:microsoft.com/office/officeart/2005/8/layout/cycle2"/>
    <dgm:cxn modelId="{76943BC1-A2EB-4AB5-BE14-C249A4A7A02C}" srcId="{17D9B020-AE87-434F-B59E-F928DAFD9E1E}" destId="{725C9991-E979-487E-A0BF-13BE83AB9827}" srcOrd="1" destOrd="0" parTransId="{9DE4A0B3-64B9-4EBF-8201-81ED7EA361B9}" sibTransId="{CAF9FAF7-7646-4BF7-9FFA-B231611270BA}"/>
    <dgm:cxn modelId="{F4186A77-847E-47DD-9EE4-9FB7CEC37D0A}" type="presOf" srcId="{25358633-B6F2-4DDA-9887-DDD1EBF2686C}" destId="{7661483C-2A0A-4FC2-A96C-3DF777296962}" srcOrd="1" destOrd="0" presId="urn:microsoft.com/office/officeart/2005/8/layout/cycle2"/>
    <dgm:cxn modelId="{7E080BF3-E915-4B34-B311-ACBF2D9B3D40}" type="presOf" srcId="{F32C575E-40EA-47AF-9B19-4CF780F4A470}" destId="{370047AC-C88B-4317-B240-313299A59D24}" srcOrd="0" destOrd="0" presId="urn:microsoft.com/office/officeart/2005/8/layout/cycle2"/>
    <dgm:cxn modelId="{FEB0DFBA-40C7-4AF4-9E19-E1F2DF97F607}" type="presOf" srcId="{127BF93C-1CC8-4340-B843-696BA091C5C1}" destId="{4594C082-6DDA-421E-8B3A-7AE50D65AC3E}" srcOrd="0" destOrd="0" presId="urn:microsoft.com/office/officeart/2005/8/layout/cycle2"/>
    <dgm:cxn modelId="{E4D48530-DE73-4680-BE89-367BBE6D37FC}" type="presParOf" srcId="{162F1739-3D70-405C-A474-F68299FF179C}" destId="{4594C082-6DDA-421E-8B3A-7AE50D65AC3E}" srcOrd="0" destOrd="0" presId="urn:microsoft.com/office/officeart/2005/8/layout/cycle2"/>
    <dgm:cxn modelId="{9A1794DF-DB30-4C5E-B554-2F1AAA6CAE1E}" type="presParOf" srcId="{162F1739-3D70-405C-A474-F68299FF179C}" destId="{370047AC-C88B-4317-B240-313299A59D24}" srcOrd="1" destOrd="0" presId="urn:microsoft.com/office/officeart/2005/8/layout/cycle2"/>
    <dgm:cxn modelId="{B518A9EE-70F5-4EE4-B39C-08904A074BA8}" type="presParOf" srcId="{370047AC-C88B-4317-B240-313299A59D24}" destId="{724DEBDE-FD2A-4252-88B5-E0532F75279D}" srcOrd="0" destOrd="0" presId="urn:microsoft.com/office/officeart/2005/8/layout/cycle2"/>
    <dgm:cxn modelId="{ACC14136-F22B-4A75-BE90-0C0DC0F75D11}" type="presParOf" srcId="{162F1739-3D70-405C-A474-F68299FF179C}" destId="{96235E72-7CFE-47F7-A3C5-2CDCD3A933E9}" srcOrd="2" destOrd="0" presId="urn:microsoft.com/office/officeart/2005/8/layout/cycle2"/>
    <dgm:cxn modelId="{F20571DB-3699-40B5-90AD-877FB94EB93C}" type="presParOf" srcId="{162F1739-3D70-405C-A474-F68299FF179C}" destId="{68BAA8A7-EB3A-4671-9C42-B80F1F35C3C2}" srcOrd="3" destOrd="0" presId="urn:microsoft.com/office/officeart/2005/8/layout/cycle2"/>
    <dgm:cxn modelId="{850A2DAB-462A-40E6-BB9E-5B96BFC89F1E}" type="presParOf" srcId="{68BAA8A7-EB3A-4671-9C42-B80F1F35C3C2}" destId="{84995B8A-D7EE-46C9-B737-E45911692724}" srcOrd="0" destOrd="0" presId="urn:microsoft.com/office/officeart/2005/8/layout/cycle2"/>
    <dgm:cxn modelId="{34D8AE6D-6A37-4DFF-A730-5E3FBECEEDAA}" type="presParOf" srcId="{162F1739-3D70-405C-A474-F68299FF179C}" destId="{D07DED55-D585-44E3-A020-37A01CD39A80}" srcOrd="4" destOrd="0" presId="urn:microsoft.com/office/officeart/2005/8/layout/cycle2"/>
    <dgm:cxn modelId="{23D88331-0BA0-48E4-B8B9-16206C4DB4C8}" type="presParOf" srcId="{162F1739-3D70-405C-A474-F68299FF179C}" destId="{83E470B5-753C-4736-8186-69D986B6E7E8}" srcOrd="5" destOrd="0" presId="urn:microsoft.com/office/officeart/2005/8/layout/cycle2"/>
    <dgm:cxn modelId="{0552F8B0-2FFB-42A5-81DF-C4E2531E6411}" type="presParOf" srcId="{83E470B5-753C-4736-8186-69D986B6E7E8}" destId="{7661483C-2A0A-4FC2-A96C-3DF777296962}" srcOrd="0" destOrd="0" presId="urn:microsoft.com/office/officeart/2005/8/layout/cycle2"/>
  </dgm:cxnLst>
  <dgm:bg/>
  <dgm:whole>
    <a:ln w="190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4C082-6DDA-421E-8B3A-7AE50D65AC3E}">
      <dsp:nvSpPr>
        <dsp:cNvPr id="0" name=""/>
        <dsp:cNvSpPr/>
      </dsp:nvSpPr>
      <dsp:spPr>
        <a:xfrm>
          <a:off x="1286906" y="-111219"/>
          <a:ext cx="1677500" cy="1677500"/>
        </a:xfrm>
        <a:prstGeom prst="ellipse">
          <a:avLst/>
        </a:prstGeom>
        <a:solidFill>
          <a:srgbClr val="92D050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Funding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532570" y="134445"/>
        <a:ext cx="1186172" cy="1186172"/>
      </dsp:txXfrm>
    </dsp:sp>
    <dsp:sp modelId="{370047AC-C88B-4317-B240-313299A59D24}">
      <dsp:nvSpPr>
        <dsp:cNvPr id="0" name=""/>
        <dsp:cNvSpPr/>
      </dsp:nvSpPr>
      <dsp:spPr>
        <a:xfrm rot="3600000">
          <a:off x="2533339" y="1423105"/>
          <a:ext cx="275404" cy="49812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>
            <a:solidFill>
              <a:schemeClr val="tx1"/>
            </a:solidFill>
          </a:endParaRPr>
        </a:p>
      </dsp:txBody>
      <dsp:txXfrm>
        <a:off x="2553994" y="1486953"/>
        <a:ext cx="192783" cy="298874"/>
      </dsp:txXfrm>
    </dsp:sp>
    <dsp:sp modelId="{96235E72-7CFE-47F7-A3C5-2CDCD3A933E9}">
      <dsp:nvSpPr>
        <dsp:cNvPr id="0" name=""/>
        <dsp:cNvSpPr/>
      </dsp:nvSpPr>
      <dsp:spPr>
        <a:xfrm>
          <a:off x="2374635" y="1788649"/>
          <a:ext cx="1720848" cy="1720848"/>
        </a:xfrm>
        <a:prstGeom prst="ellipse">
          <a:avLst/>
        </a:prstGeom>
        <a:solidFill>
          <a:srgbClr val="FFC000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</a:rPr>
            <a:t>Quality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2626647" y="2040661"/>
        <a:ext cx="1216824" cy="1216824"/>
      </dsp:txXfrm>
    </dsp:sp>
    <dsp:sp modelId="{68BAA8A7-EB3A-4671-9C42-B80F1F35C3C2}">
      <dsp:nvSpPr>
        <dsp:cNvPr id="0" name=""/>
        <dsp:cNvSpPr/>
      </dsp:nvSpPr>
      <dsp:spPr>
        <a:xfrm rot="10800000">
          <a:off x="2001167" y="2400012"/>
          <a:ext cx="263917" cy="49812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>
            <a:solidFill>
              <a:schemeClr val="tx1"/>
            </a:solidFill>
          </a:endParaRPr>
        </a:p>
      </dsp:txBody>
      <dsp:txXfrm rot="10800000">
        <a:off x="2080342" y="2499636"/>
        <a:ext cx="184742" cy="298874"/>
      </dsp:txXfrm>
    </dsp:sp>
    <dsp:sp modelId="{D07DED55-D585-44E3-A020-37A01CD39A80}">
      <dsp:nvSpPr>
        <dsp:cNvPr id="0" name=""/>
        <dsp:cNvSpPr/>
      </dsp:nvSpPr>
      <dsp:spPr>
        <a:xfrm>
          <a:off x="155829" y="1788649"/>
          <a:ext cx="1720848" cy="1720848"/>
        </a:xfrm>
        <a:prstGeom prst="ellipse">
          <a:avLst/>
        </a:prstGeom>
        <a:solidFill>
          <a:schemeClr val="bg2">
            <a:lumMod val="5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</a:rPr>
            <a:t>Time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407841" y="2040661"/>
        <a:ext cx="1216824" cy="1216824"/>
      </dsp:txXfrm>
    </dsp:sp>
    <dsp:sp modelId="{83E470B5-753C-4736-8186-69D986B6E7E8}">
      <dsp:nvSpPr>
        <dsp:cNvPr id="0" name=""/>
        <dsp:cNvSpPr/>
      </dsp:nvSpPr>
      <dsp:spPr>
        <a:xfrm rot="18000000">
          <a:off x="1434773" y="1436606"/>
          <a:ext cx="275404" cy="49812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>
            <a:solidFill>
              <a:schemeClr val="tx1"/>
            </a:solidFill>
          </a:endParaRPr>
        </a:p>
      </dsp:txBody>
      <dsp:txXfrm>
        <a:off x="1455428" y="1572006"/>
        <a:ext cx="192783" cy="298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6EF93-6641-41BE-A1B4-2C59EFFDC760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6502F-8449-4F96-B62C-94C5EC15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57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r">
              <a:defRPr sz="1200"/>
            </a:lvl1pPr>
          </a:lstStyle>
          <a:p>
            <a:fld id="{FDD95981-02C0-054E-B553-ECAA1DB73F5D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31" tIns="47115" rIns="94231" bIns="471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</p:spPr>
        <p:txBody>
          <a:bodyPr vert="horz" lIns="94231" tIns="47115" rIns="94231" bIns="471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3"/>
            <a:ext cx="3077739" cy="471053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r">
              <a:defRPr sz="1200"/>
            </a:lvl1pPr>
          </a:lstStyle>
          <a:p>
            <a:fld id="{BAC1ACDE-C9BD-F44A-AD86-E80E9F398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8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54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4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5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75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22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26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53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03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6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42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58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93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3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3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ACDE-C9BD-F44A-AD86-E80E9F3987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8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8" y="201168"/>
            <a:ext cx="11887200" cy="727188"/>
          </a:xfrm>
        </p:spPr>
        <p:txBody>
          <a:bodyPr anchor="ctr">
            <a:normAutofit/>
          </a:bodyPr>
          <a:lstStyle>
            <a:lvl1pPr marL="0" algn="ctr">
              <a:defRPr sz="4400" b="0">
                <a:solidFill>
                  <a:schemeClr val="accent2"/>
                </a:solidFill>
                <a:latin typeface="Franklin Gothic" charset="0"/>
                <a:ea typeface="Franklin Gothic" charset="0"/>
                <a:cs typeface="Franklin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11,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AAPS Facilities Condition Assessment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09468" y="6371216"/>
            <a:ext cx="1312025" cy="365125"/>
          </a:xfrm>
        </p:spPr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97280" y="1651247"/>
            <a:ext cx="10132972" cy="194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605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11,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AAPS Facilities Condition Assessment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December 11,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AAPS Facilities Condition Assessment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9138" y="6376241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031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December 11,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2227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AAPS Facilities Condition Assessment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31920" y="6365414"/>
            <a:ext cx="1422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DFDA7B31-6DA4-A642-9221-73BBAF8BB92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078" y="6418295"/>
            <a:ext cx="1983683" cy="32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b="1" spc="0" dirty="0"/>
              <a:t>Facility Condition Assessment (FCA)</a:t>
            </a:r>
            <a:endParaRPr lang="en-US" sz="4000" b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9154" y="840756"/>
            <a:ext cx="8830491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FCA includes the following components:</a:t>
            </a:r>
          </a:p>
          <a:p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Building Structure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Foundations, Superstructure and </a:t>
            </a:r>
            <a:r>
              <a:rPr lang="en-US" dirty="0" smtClean="0"/>
              <a:t>Stairwells   </a:t>
            </a:r>
            <a:endParaRPr lang="en-US" dirty="0"/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Building Envelope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Walls, Windows, Doors and Roof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Site Improvements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Parking Lots, </a:t>
            </a:r>
            <a:r>
              <a:rPr lang="en-US" dirty="0" smtClean="0"/>
              <a:t>Walkways, </a:t>
            </a:r>
            <a:r>
              <a:rPr lang="en-US" dirty="0"/>
              <a:t>Signage, Fencing, Athletic Fields, etc.</a:t>
            </a:r>
            <a:endParaRPr lang="en-US" sz="2400" dirty="0"/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Building Interiors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Doors and Finishes (Floors, Paint, Cabinets, Lockers, etc.)</a:t>
            </a:r>
            <a:endParaRPr lang="en-US" sz="2400" dirty="0"/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Building MEPF Services </a:t>
            </a:r>
            <a:r>
              <a:rPr lang="en-US" sz="1600" dirty="0"/>
              <a:t>(Mechanical, Electrical, Plumbing, and Fire Safety)</a:t>
            </a:r>
            <a:endParaRPr lang="en-US" sz="2000" dirty="0"/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Water Systems, Mechanical Systems, Electrical Systems, Elevators, Fire Safety Systems, Communications Systems, and Security Systems</a:t>
            </a:r>
            <a:endParaRPr lang="en-US" sz="2400" dirty="0"/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Equipment and Furnishings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Kitchen Equipment, Pool Equipment, Scoreboards, Theatre Systems, </a:t>
            </a:r>
            <a:r>
              <a:rPr lang="en-US" dirty="0" err="1" smtClean="0"/>
              <a:t>etc</a:t>
            </a:r>
            <a:endParaRPr lang="en-US" sz="2400" dirty="0"/>
          </a:p>
        </p:txBody>
      </p:sp>
      <p:pic>
        <p:nvPicPr>
          <p:cNvPr id="2050" name="Picture 2" descr="Image result for commercial building inspectio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1626" y="928356"/>
            <a:ext cx="3156038" cy="2086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emg facil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826" y="3346318"/>
            <a:ext cx="253365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spc="0" dirty="0" smtClean="0">
                <a:latin typeface="Franklin Gothic" charset="0"/>
                <a:ea typeface="Franklin Gothic" charset="0"/>
                <a:cs typeface="Franklin Gothic" charset="0"/>
              </a:rPr>
              <a:t>Options – </a:t>
            </a:r>
            <a:r>
              <a:rPr lang="en-US" sz="4000" b="1" i="1" spc="0" dirty="0" smtClean="0">
                <a:latin typeface="Franklin Gothic" charset="0"/>
                <a:ea typeface="Franklin Gothic" charset="0"/>
                <a:cs typeface="Franklin Gothic" charset="0"/>
              </a:rPr>
              <a:t>Funding vs. Time vs. Quality</a:t>
            </a:r>
            <a:endParaRPr lang="en-US" sz="4000" b="1" i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504913912"/>
              </p:ext>
            </p:extLst>
          </p:nvPr>
        </p:nvGraphicFramePr>
        <p:xfrm>
          <a:off x="3371850" y="1255268"/>
          <a:ext cx="4251313" cy="3398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571409" y="5330215"/>
            <a:ext cx="11754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Increased bond amounts create</a:t>
            </a:r>
            <a:r>
              <a:rPr lang="en-US" sz="2400" b="1" i="1" dirty="0" smtClean="0">
                <a:solidFill>
                  <a:srgbClr val="C00000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 rapid school modernization + higher quality</a:t>
            </a:r>
            <a:endParaRPr lang="en-US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8" y="201168"/>
            <a:ext cx="11887200" cy="72718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spc="0" dirty="0" smtClean="0">
                <a:latin typeface="Franklin Gothic" charset="0"/>
                <a:ea typeface="Franklin Gothic" charset="0"/>
                <a:cs typeface="Franklin Gothic" charset="0"/>
              </a:rPr>
              <a:t>Options – Quality of </a:t>
            </a:r>
            <a:r>
              <a:rPr lang="en-US" sz="3600" b="1" i="1" spc="0" dirty="0" smtClean="0">
                <a:latin typeface="Franklin Gothic" charset="0"/>
                <a:ea typeface="Franklin Gothic" charset="0"/>
                <a:cs typeface="Franklin Gothic" charset="0"/>
              </a:rPr>
              <a:t>Classroom Environments</a:t>
            </a:r>
            <a:endParaRPr lang="en-US" sz="3600" b="1" i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31691"/>
            <a:ext cx="2472271" cy="365125"/>
          </a:xfrm>
        </p:spPr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0852"/>
            <a:ext cx="4822804" cy="365125"/>
          </a:xfrm>
        </p:spPr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09468" y="6399791"/>
            <a:ext cx="1312025" cy="365125"/>
          </a:xfrm>
        </p:spPr>
        <p:txBody>
          <a:bodyPr/>
          <a:lstStyle/>
          <a:p>
            <a:fld id="{DFDA7B31-6DA4-A642-9221-73BBAF8BB92E}" type="slidenum">
              <a:rPr lang="en-US" smtClean="0"/>
              <a:t>11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2855" y="5778020"/>
            <a:ext cx="1092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9900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Increased bond amounts create</a:t>
            </a:r>
            <a:r>
              <a:rPr lang="en-US" sz="2400" b="1" i="1" dirty="0" smtClean="0">
                <a:solidFill>
                  <a:srgbClr val="009900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 higher quality classroom environments</a:t>
            </a:r>
            <a:endParaRPr lang="en-US" sz="2400" i="1" dirty="0">
              <a:solidFill>
                <a:srgbClr val="009900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1770743" y="4735700"/>
            <a:ext cx="3131689" cy="907964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REDUCED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476308" y="4735700"/>
            <a:ext cx="3633160" cy="90796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INCREASED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81551" y="4831043"/>
            <a:ext cx="1800224" cy="7160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Acoustical Quality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1770743" y="1506434"/>
            <a:ext cx="3131689" cy="907964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REDUCED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476308" y="1506434"/>
            <a:ext cx="3633160" cy="90796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INCREASED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81551" y="1601777"/>
            <a:ext cx="1800224" cy="71608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Air Quality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>
            <a:off x="1770743" y="2569420"/>
            <a:ext cx="3131689" cy="90796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REDUCED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6476308" y="2569420"/>
            <a:ext cx="3633160" cy="90796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INCREASED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81551" y="2664763"/>
            <a:ext cx="1800224" cy="716084"/>
          </a:xfrm>
          <a:prstGeom prst="roundRect">
            <a:avLst/>
          </a:prstGeom>
          <a:solidFill>
            <a:srgbClr val="99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Thermal </a:t>
            </a:r>
            <a:r>
              <a:rPr lang="en-US" b="1" dirty="0" smtClean="0">
                <a:solidFill>
                  <a:schemeClr val="tx1"/>
                </a:solidFill>
              </a:rPr>
              <a:t>Comfort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1770743" y="3652560"/>
            <a:ext cx="3131689" cy="90796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REDUCED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6476308" y="3652560"/>
            <a:ext cx="3633160" cy="9079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INCREASED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81551" y="3747903"/>
            <a:ext cx="1800224" cy="716084"/>
          </a:xfrm>
          <a:prstGeom prst="roundRect">
            <a:avLst/>
          </a:prstGeom>
          <a:solidFill>
            <a:srgbClr val="8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Daylight and Views</a:t>
            </a:r>
          </a:p>
        </p:txBody>
      </p:sp>
      <p:sp>
        <p:nvSpPr>
          <p:cNvPr id="29" name="Left-Right Arrow 28"/>
          <p:cNvSpPr/>
          <p:nvPr/>
        </p:nvSpPr>
        <p:spPr>
          <a:xfrm>
            <a:off x="1971675" y="876966"/>
            <a:ext cx="7934325" cy="484632"/>
          </a:xfrm>
          <a:prstGeom prst="leftRightArrow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/>
              <a:t>LESS BOND EXPENDITURE                                   MORE BOND EXPENTITURE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26773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8" y="201168"/>
            <a:ext cx="11887200" cy="72718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 spc="0" dirty="0" smtClean="0">
                <a:latin typeface="Franklin Gothic" charset="0"/>
                <a:ea typeface="Franklin Gothic" charset="0"/>
                <a:cs typeface="Franklin Gothic" charset="0"/>
              </a:rPr>
              <a:t>Options – </a:t>
            </a:r>
            <a:r>
              <a:rPr lang="en-US" sz="4000" b="1" i="1" spc="0" dirty="0" smtClean="0">
                <a:latin typeface="Franklin Gothic" charset="0"/>
                <a:ea typeface="Franklin Gothic" charset="0"/>
                <a:cs typeface="Franklin Gothic" charset="0"/>
              </a:rPr>
              <a:t>Student Performance</a:t>
            </a:r>
            <a:endParaRPr lang="en-US" sz="4000" b="1" i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31691"/>
            <a:ext cx="2472271" cy="365125"/>
          </a:xfrm>
        </p:spPr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0852"/>
            <a:ext cx="4822804" cy="365125"/>
          </a:xfrm>
        </p:spPr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09468" y="6399791"/>
            <a:ext cx="1312025" cy="365125"/>
          </a:xfrm>
        </p:spPr>
        <p:txBody>
          <a:bodyPr/>
          <a:lstStyle/>
          <a:p>
            <a:fld id="{DFDA7B31-6DA4-A642-9221-73BBAF8BB92E}" type="slidenum">
              <a:rPr lang="en-US" smtClean="0"/>
              <a:t>12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0100" y="5771290"/>
            <a:ext cx="1094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Increased bond amounts create</a:t>
            </a:r>
            <a:r>
              <a:rPr lang="en-US" sz="2400" b="1" i="1" dirty="0" smtClean="0">
                <a:solidFill>
                  <a:srgbClr val="CC0099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 healthier and higher performing students</a:t>
            </a:r>
            <a:endParaRPr lang="en-US" sz="2400" i="1" dirty="0">
              <a:solidFill>
                <a:srgbClr val="CC0099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1770743" y="4735700"/>
            <a:ext cx="3131689" cy="907964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REDUCED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476308" y="4735700"/>
            <a:ext cx="3633160" cy="90796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INCREASED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81551" y="4831043"/>
            <a:ext cx="1800224" cy="7160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School Pride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1770743" y="1506434"/>
            <a:ext cx="3131689" cy="907964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REDUCED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476308" y="1506434"/>
            <a:ext cx="3633160" cy="90796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INCREASED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81551" y="1601777"/>
            <a:ext cx="1800224" cy="71608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Cognitive Function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>
            <a:off x="1770743" y="2569420"/>
            <a:ext cx="3131689" cy="90796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REDUCED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6476308" y="2569420"/>
            <a:ext cx="3633160" cy="90796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INCREASED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81551" y="2664763"/>
            <a:ext cx="1800224" cy="716084"/>
          </a:xfrm>
          <a:prstGeom prst="roundRect">
            <a:avLst/>
          </a:prstGeom>
          <a:solidFill>
            <a:srgbClr val="99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Attention and Focus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1770743" y="3652560"/>
            <a:ext cx="3131689" cy="90796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REDUCED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6476308" y="3652560"/>
            <a:ext cx="3633160" cy="9079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BETTER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781551" y="3747903"/>
            <a:ext cx="1800224" cy="716084"/>
          </a:xfrm>
          <a:prstGeom prst="roundRect">
            <a:avLst/>
          </a:prstGeom>
          <a:solidFill>
            <a:srgbClr val="8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Visual Acuity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1971675" y="876966"/>
            <a:ext cx="7934325" cy="484632"/>
          </a:xfrm>
          <a:prstGeom prst="leftRightArrow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/>
              <a:t>LESS BOND EXPENDITURE                                   MORE BOND EXPENTITURE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7076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spc="0" dirty="0" smtClean="0">
                <a:latin typeface="Franklin Gothic" charset="0"/>
                <a:ea typeface="Franklin Gothic" charset="0"/>
                <a:cs typeface="Franklin Gothic" charset="0"/>
              </a:rPr>
              <a:t>Options – Quality of </a:t>
            </a:r>
            <a:r>
              <a:rPr lang="en-US" sz="4000" b="1" i="1" spc="0" dirty="0" smtClean="0">
                <a:latin typeface="Franklin Gothic" charset="0"/>
                <a:ea typeface="Franklin Gothic" charset="0"/>
                <a:cs typeface="Franklin Gothic" charset="0"/>
              </a:rPr>
              <a:t>School Spaces</a:t>
            </a:r>
            <a:endParaRPr lang="en-US" sz="4000" b="1" i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13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0526" y="5816486"/>
            <a:ext cx="11635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6600CC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Increased bond </a:t>
            </a:r>
            <a:r>
              <a:rPr lang="en-US" sz="2400" smtClean="0">
                <a:solidFill>
                  <a:srgbClr val="6600CC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amounts create</a:t>
            </a:r>
            <a:r>
              <a:rPr lang="en-US" sz="2400" b="1" i="1" smtClean="0">
                <a:solidFill>
                  <a:srgbClr val="6600CC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6600CC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higher quality support spaces and technology </a:t>
            </a:r>
            <a:endParaRPr lang="en-US" sz="2400" i="1" dirty="0">
              <a:solidFill>
                <a:srgbClr val="6600CC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1770743" y="4718265"/>
            <a:ext cx="3131689" cy="907964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LESS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476308" y="4718265"/>
            <a:ext cx="3633160" cy="90796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00601" y="4813608"/>
            <a:ext cx="1857374" cy="7160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Classrooms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1770743" y="1488999"/>
            <a:ext cx="3131689" cy="907964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LESS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476308" y="1488999"/>
            <a:ext cx="3633160" cy="90796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00601" y="1584342"/>
            <a:ext cx="1857374" cy="71608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Teacher Classroom Control / Flexibility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>
            <a:off x="1770743" y="2551985"/>
            <a:ext cx="3131689" cy="90796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LESS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6476308" y="2551985"/>
            <a:ext cx="3633160" cy="90796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800601" y="2647328"/>
            <a:ext cx="1857374" cy="716084"/>
          </a:xfrm>
          <a:prstGeom prst="roundRect">
            <a:avLst/>
          </a:prstGeom>
          <a:solidFill>
            <a:srgbClr val="99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Modern Technology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1770743" y="3635125"/>
            <a:ext cx="3131689" cy="90796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LESS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6476308" y="3635125"/>
            <a:ext cx="3633160" cy="9079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00601" y="3730468"/>
            <a:ext cx="1857374" cy="716084"/>
          </a:xfrm>
          <a:prstGeom prst="roundRect">
            <a:avLst/>
          </a:prstGeom>
          <a:solidFill>
            <a:srgbClr val="8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Support Spaces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Left-Right Arrow 20"/>
          <p:cNvSpPr/>
          <p:nvPr/>
        </p:nvSpPr>
        <p:spPr>
          <a:xfrm>
            <a:off x="1971675" y="876966"/>
            <a:ext cx="7934325" cy="484632"/>
          </a:xfrm>
          <a:prstGeom prst="leftRightArrow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/>
              <a:t>LESS BOND EXPENDITURE                                   MORE BOND EXPENTITURE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6861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spc="0" dirty="0" smtClean="0">
                <a:latin typeface="Franklin Gothic" charset="0"/>
                <a:ea typeface="Franklin Gothic" charset="0"/>
                <a:cs typeface="Franklin Gothic" charset="0"/>
              </a:rPr>
              <a:t>Options – </a:t>
            </a:r>
            <a:r>
              <a:rPr lang="en-US" sz="4000" b="1" i="1" spc="0" dirty="0" smtClean="0">
                <a:latin typeface="Franklin Gothic" charset="0"/>
                <a:ea typeface="Franklin Gothic" charset="0"/>
                <a:cs typeface="Franklin Gothic" charset="0"/>
              </a:rPr>
              <a:t>General Fund Impact</a:t>
            </a:r>
            <a:endParaRPr lang="en-US" sz="4000" b="1" i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57287" y="5796963"/>
            <a:ext cx="9448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Increased bond amounts create </a:t>
            </a:r>
            <a:r>
              <a:rPr lang="en-US" sz="2400" b="1" i="1" dirty="0" smtClean="0">
                <a:solidFill>
                  <a:srgbClr val="0000FF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lower General Fund expenditure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1770743" y="4783511"/>
            <a:ext cx="3131689" cy="907964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 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476308" y="4783511"/>
            <a:ext cx="3633160" cy="90796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LESS </a:t>
            </a:r>
            <a:r>
              <a:rPr lang="en-US" i="1" dirty="0" smtClean="0">
                <a:solidFill>
                  <a:schemeClr val="tx1"/>
                </a:solidFill>
              </a:rPr>
              <a:t>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00601" y="4878854"/>
            <a:ext cx="1857374" cy="7160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Emergency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Restoration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1770743" y="1554245"/>
            <a:ext cx="3131689" cy="907964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 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476308" y="1554245"/>
            <a:ext cx="3633160" cy="90796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LESS 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00601" y="1649588"/>
            <a:ext cx="1857374" cy="71608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Utility Costs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>
            <a:off x="1770743" y="2617231"/>
            <a:ext cx="3131689" cy="90796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 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6476308" y="2617231"/>
            <a:ext cx="3633160" cy="90796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LESS </a:t>
            </a:r>
            <a:r>
              <a:rPr lang="en-US" i="1" dirty="0" smtClean="0">
                <a:solidFill>
                  <a:schemeClr val="tx1"/>
                </a:solidFill>
              </a:rPr>
              <a:t>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800601" y="2712574"/>
            <a:ext cx="1857374" cy="716084"/>
          </a:xfrm>
          <a:prstGeom prst="roundRect">
            <a:avLst/>
          </a:prstGeom>
          <a:solidFill>
            <a:srgbClr val="99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Repair and Maintenance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1770743" y="3700371"/>
            <a:ext cx="3131689" cy="90796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 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6476308" y="3700371"/>
            <a:ext cx="3633160" cy="9079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LESS </a:t>
            </a:r>
            <a:r>
              <a:rPr lang="en-US" i="1" dirty="0" smtClean="0">
                <a:solidFill>
                  <a:schemeClr val="tx1"/>
                </a:solidFill>
              </a:rPr>
              <a:t>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00601" y="3795714"/>
            <a:ext cx="1857374" cy="716084"/>
          </a:xfrm>
          <a:prstGeom prst="roundRect">
            <a:avLst/>
          </a:prstGeom>
          <a:solidFill>
            <a:srgbClr val="8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Cleaning Costs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Left-Right Arrow 19"/>
          <p:cNvSpPr/>
          <p:nvPr/>
        </p:nvSpPr>
        <p:spPr>
          <a:xfrm>
            <a:off x="1971675" y="876966"/>
            <a:ext cx="7934325" cy="484632"/>
          </a:xfrm>
          <a:prstGeom prst="leftRightArrow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/>
              <a:t>LESS BOND EXPENDITURE                                   MORE BOND EXPENTITURE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6625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spc="0" dirty="0" smtClean="0">
                <a:latin typeface="Franklin Gothic" charset="0"/>
                <a:ea typeface="Franklin Gothic" charset="0"/>
                <a:cs typeface="Franklin Gothic" charset="0"/>
              </a:rPr>
              <a:t>Options – </a:t>
            </a:r>
            <a:r>
              <a:rPr lang="en-US" sz="4000" b="1" i="1" spc="0" dirty="0" smtClean="0">
                <a:latin typeface="Franklin Gothic" charset="0"/>
                <a:ea typeface="Franklin Gothic" charset="0"/>
                <a:cs typeface="Franklin Gothic" charset="0"/>
              </a:rPr>
              <a:t>Risk and Security</a:t>
            </a:r>
            <a:endParaRPr lang="en-US" sz="4000" b="1" i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15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69081" y="5796963"/>
            <a:ext cx="9296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642EA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Increased bond amounts create</a:t>
            </a:r>
            <a:r>
              <a:rPr lang="en-US" sz="2400" b="1" i="1" dirty="0" smtClean="0">
                <a:solidFill>
                  <a:srgbClr val="0642EA"/>
                </a:solidFill>
                <a:latin typeface="Franklin Gothic" panose="02000003060000020004" pitchFamily="2" charset="0"/>
                <a:cs typeface="Times New Roman" panose="02020603050405020304" pitchFamily="18" charset="0"/>
              </a:rPr>
              <a:t> lower risk and more security</a:t>
            </a:r>
            <a:endParaRPr lang="en-US" sz="2400" i="1" dirty="0">
              <a:solidFill>
                <a:srgbClr val="0642EA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1770743" y="4783511"/>
            <a:ext cx="3131689" cy="907964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LESS PREPARED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476308" y="4783511"/>
            <a:ext cx="3633160" cy="90796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 PREPARED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00601" y="4878854"/>
            <a:ext cx="1857374" cy="7160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Climate Change Adaptation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1770743" y="1554245"/>
            <a:ext cx="3131689" cy="907964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LESS SAFE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476308" y="1554245"/>
            <a:ext cx="3633160" cy="90796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 SAFE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00601" y="1649588"/>
            <a:ext cx="1857374" cy="71608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Schools Safety and Security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>
            <a:off x="1770743" y="2617231"/>
            <a:ext cx="3131689" cy="90796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LESS PREPARED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6476308" y="2617231"/>
            <a:ext cx="3633160" cy="90796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 PREPARED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800601" y="2712574"/>
            <a:ext cx="1857374" cy="716084"/>
          </a:xfrm>
          <a:prstGeom prst="roundRect">
            <a:avLst/>
          </a:prstGeom>
          <a:solidFill>
            <a:srgbClr val="99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Disaster Preparedness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1770743" y="3700371"/>
            <a:ext cx="3131689" cy="90796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MORE 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6476308" y="3700371"/>
            <a:ext cx="3633160" cy="9079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LESS </a:t>
            </a:r>
            <a:r>
              <a:rPr lang="en-US" i="1" dirty="0" smtClean="0">
                <a:solidFill>
                  <a:schemeClr val="tx1"/>
                </a:solidFill>
              </a:rPr>
              <a:t>COST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00601" y="3795714"/>
            <a:ext cx="1857374" cy="716084"/>
          </a:xfrm>
          <a:prstGeom prst="roundRect">
            <a:avLst/>
          </a:prstGeom>
          <a:solidFill>
            <a:srgbClr val="8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Insurance Costs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Left-Right Arrow 19"/>
          <p:cNvSpPr/>
          <p:nvPr/>
        </p:nvSpPr>
        <p:spPr>
          <a:xfrm>
            <a:off x="1971675" y="876966"/>
            <a:ext cx="7934325" cy="484632"/>
          </a:xfrm>
          <a:prstGeom prst="leftRightArrow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/>
              <a:t>LESS BOND EXPENDITURE                                   MORE BOND EXPENTITURE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0117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b="1" spc="0" dirty="0">
                <a:latin typeface="Franklin Gothic" charset="0"/>
                <a:ea typeface="Franklin Gothic" charset="0"/>
                <a:cs typeface="Franklin Gothic" charset="0"/>
              </a:rPr>
              <a:t>What could we create?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4" descr="https://cdnassets.hw.net/dims4/GG/fd5ab07/2147483647/resize/850x%3E/quality/90/?url=https%3A%2F%2Fcdnassets.hw.net%2F61%2Fb0%2F25a3c24c4657af67290ffd8287d1%2Fcf9d8c2b2e05456fb9393694ce3333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344" y="1119055"/>
            <a:ext cx="6379159" cy="46755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6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646" y="108465"/>
            <a:ext cx="3904359" cy="2606160"/>
          </a:xfrm>
          <a:ln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December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AAPS Facilities Condition Assessment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03" y="1364676"/>
            <a:ext cx="4711148" cy="4811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304" y="2959621"/>
            <a:ext cx="4819045" cy="3216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91810" y="217865"/>
            <a:ext cx="49562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Bloomfield Hills High School</a:t>
            </a:r>
          </a:p>
          <a:p>
            <a:r>
              <a:rPr lang="en-US" sz="2000" dirty="0" smtClean="0"/>
              <a:t>Bloomfield Hills, MI </a:t>
            </a:r>
            <a:r>
              <a:rPr lang="en-US" sz="2000" dirty="0"/>
              <a:t>–  </a:t>
            </a:r>
            <a:r>
              <a:rPr lang="en-US" sz="2000" dirty="0" err="1" smtClean="0"/>
              <a:t>Stantec</a:t>
            </a:r>
            <a:r>
              <a:rPr lang="en-US" sz="2000" dirty="0" smtClean="0"/>
              <a:t> Architects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04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December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AAPS Facilities Condition Assessment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810" y="217865"/>
            <a:ext cx="362772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Dexter High </a:t>
            </a:r>
            <a:r>
              <a:rPr lang="en-US" sz="3200" b="1" dirty="0">
                <a:solidFill>
                  <a:schemeClr val="accent2"/>
                </a:solidFill>
              </a:rPr>
              <a:t>School</a:t>
            </a:r>
          </a:p>
          <a:p>
            <a:r>
              <a:rPr lang="en-US" sz="2000" dirty="0" smtClean="0"/>
              <a:t>Dexter, MI </a:t>
            </a:r>
            <a:r>
              <a:rPr lang="en-US" sz="2000" dirty="0"/>
              <a:t>–  </a:t>
            </a:r>
            <a:r>
              <a:rPr lang="en-US" sz="2000" dirty="0" err="1" smtClean="0"/>
              <a:t>Kingscott</a:t>
            </a:r>
            <a:r>
              <a:rPr lang="en-US" sz="2000" dirty="0" smtClean="0"/>
              <a:t> Architects</a:t>
            </a:r>
            <a:endParaRPr lang="en-US" sz="2000" dirty="0"/>
          </a:p>
        </p:txBody>
      </p:sp>
      <p:pic>
        <p:nvPicPr>
          <p:cNvPr id="3074" name="Picture 2" descr="Image result for dexter high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" y="4290300"/>
            <a:ext cx="9674225" cy="18104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264" y="1358935"/>
            <a:ext cx="3429000" cy="2581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dexter high school architect kingsco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113" y="1358935"/>
            <a:ext cx="3952875" cy="26098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75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https://cdnassets.hw.net/dims4/GG/28db692/2147483647/thumbnail/876x580%3E/quality/90/?url=https%3A%2F%2Fcdnassets.hw.net%2F7a%2F85%2F3f40b370421e93f0ec4c04fc840f%2Fea227e74de8f4764a6de654d4d565e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9610" y="191029"/>
            <a:ext cx="2692016" cy="17823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assets.hw.net/dims4/GG/ac1fcac/2147483647/resize/850x%3E/quality/90/?url=https%3A%2F%2Fcdnassets.hw.net%2Fcb%2F92%2F69a947fc453fa30d33d2b29604d2%2F1cfc2b169a564d97b71f1c9d0f1fd7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369" y="2260716"/>
            <a:ext cx="5139674" cy="37670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assets.hw.net/dims4/GG/5929306/2147483647/resize/850x%3E/quality/90/?url=https%3A%2F%2Fcdnassets.hw.net%2Fa1%2F39%2F9dad93d247769549afa4ad49ee23%2F9198bdb0637f48fdbba12dae711aef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07" y="1705631"/>
            <a:ext cx="5897013" cy="43221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1810" y="217865"/>
            <a:ext cx="387477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Discovery Elementary</a:t>
            </a:r>
          </a:p>
          <a:p>
            <a:r>
              <a:rPr lang="en-US" sz="2000" dirty="0"/>
              <a:t>Arlington, VA –  VMDO Architects</a:t>
            </a:r>
          </a:p>
          <a:p>
            <a:r>
              <a:rPr lang="en-US" sz="1600" i="1" dirty="0"/>
              <a:t>*Net-Zero Energy*</a:t>
            </a:r>
          </a:p>
        </p:txBody>
      </p:sp>
    </p:spTree>
    <p:extLst>
      <p:ext uri="{BB962C8B-B14F-4D97-AF65-F5344CB8AC3E}">
        <p14:creationId xmlns:p14="http://schemas.microsoft.com/office/powerpoint/2010/main" val="36306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145" y="1299262"/>
            <a:ext cx="3675205" cy="23664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9B9A6B3-7749-664C-ABBF-C3C26DF6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8" y="201168"/>
            <a:ext cx="11887200" cy="727188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EMG Executive Summary</a:t>
            </a:r>
            <a:endParaRPr lang="en-US" sz="40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" y="4036641"/>
            <a:ext cx="11250043" cy="1416089"/>
            <a:chOff x="457200" y="4036641"/>
            <a:chExt cx="11250043" cy="14160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" y="4036641"/>
              <a:ext cx="11250043" cy="14160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9429750" y="5067300"/>
              <a:ext cx="1828800" cy="285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56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20</a:t>
            </a:fld>
            <a:endParaRPr lang="en-US"/>
          </a:p>
        </p:txBody>
      </p:sp>
      <p:sp>
        <p:nvSpPr>
          <p:cNvPr id="3" name="AutoShape 2" descr="edited_Julia Wrigley - CherryCrestElementary_BenBenschneider_5_InteriorEnt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70" t="18077" r="41349" b="8130"/>
          <a:stretch/>
        </p:blipFill>
        <p:spPr>
          <a:xfrm>
            <a:off x="7497083" y="217865"/>
            <a:ext cx="3842888" cy="5825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75" y="1800249"/>
            <a:ext cx="6478887" cy="4243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91810" y="217865"/>
            <a:ext cx="431656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Cherry Crest Elementary</a:t>
            </a:r>
          </a:p>
          <a:p>
            <a:r>
              <a:rPr lang="en-US" sz="2000" dirty="0"/>
              <a:t>Belleview, WA –  NAC Architects</a:t>
            </a:r>
          </a:p>
          <a:p>
            <a:r>
              <a:rPr lang="en-US" sz="1600" i="1" dirty="0"/>
              <a:t>*Nature Focused Design*</a:t>
            </a:r>
          </a:p>
        </p:txBody>
      </p:sp>
    </p:spTree>
    <p:extLst>
      <p:ext uri="{BB962C8B-B14F-4D97-AF65-F5344CB8AC3E}">
        <p14:creationId xmlns:p14="http://schemas.microsoft.com/office/powerpoint/2010/main" val="16257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910" y="554041"/>
            <a:ext cx="9607570" cy="53424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79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C4FE-3307-2E4A-AAF9-2F22CFF6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Value of Modernized Schools – Washington DC Study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80" y="1092893"/>
            <a:ext cx="3941080" cy="4731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829" y="1092893"/>
            <a:ext cx="6981372" cy="4720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3103" y="5915690"/>
            <a:ext cx="756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Perkin Eastman </a:t>
            </a:r>
            <a:r>
              <a:rPr lang="en-US" sz="1600" i="1" dirty="0"/>
              <a:t>– Investing in Our Future – </a:t>
            </a:r>
            <a:r>
              <a:rPr lang="en-US" sz="1600" dirty="0"/>
              <a:t>Washington DC School Modernization Study</a:t>
            </a:r>
          </a:p>
        </p:txBody>
      </p:sp>
    </p:spTree>
    <p:extLst>
      <p:ext uri="{BB962C8B-B14F-4D97-AF65-F5344CB8AC3E}">
        <p14:creationId xmlns:p14="http://schemas.microsoft.com/office/powerpoint/2010/main" val="1175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A8E40-70F1-F648-9894-17634C05A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Modernized Washington DC School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13103" y="5915690"/>
            <a:ext cx="756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Perkin Eastman </a:t>
            </a:r>
            <a:r>
              <a:rPr lang="en-US" sz="1600" i="1" dirty="0"/>
              <a:t>– Investing in Our Future – </a:t>
            </a:r>
            <a:r>
              <a:rPr lang="en-US" sz="1600" dirty="0"/>
              <a:t>Washington DC School Modernization Study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924" y="950967"/>
            <a:ext cx="7904162" cy="49142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01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13103" y="5915690"/>
            <a:ext cx="756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Perkin Eastman </a:t>
            </a:r>
            <a:r>
              <a:rPr lang="en-US" sz="1600" i="1" dirty="0"/>
              <a:t>– Investing in Our Future – </a:t>
            </a:r>
            <a:r>
              <a:rPr lang="en-US" sz="1600" dirty="0"/>
              <a:t>Washington DC School Modernization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" y="1118029"/>
            <a:ext cx="7696189" cy="4450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8519" y="395922"/>
            <a:ext cx="2112974" cy="5402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1A26F6-1EC8-C340-9E91-A2584A12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8" y="201168"/>
            <a:ext cx="9540429" cy="727188"/>
          </a:xfrm>
        </p:spPr>
        <p:txBody>
          <a:bodyPr>
            <a:normAutofit/>
          </a:bodyPr>
          <a:lstStyle/>
          <a:p>
            <a:r>
              <a:rPr lang="en-US" sz="4000" b="1" dirty="0"/>
              <a:t>Modernized Washington DC School</a:t>
            </a:r>
          </a:p>
        </p:txBody>
      </p:sp>
    </p:spTree>
    <p:extLst>
      <p:ext uri="{BB962C8B-B14F-4D97-AF65-F5344CB8AC3E}">
        <p14:creationId xmlns:p14="http://schemas.microsoft.com/office/powerpoint/2010/main" val="39753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13103" y="5915690"/>
            <a:ext cx="756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Perkin Eastman </a:t>
            </a:r>
            <a:r>
              <a:rPr lang="en-US" sz="1600" i="1" dirty="0"/>
              <a:t>– Investing in Our Future – </a:t>
            </a:r>
            <a:r>
              <a:rPr lang="en-US" sz="1600" dirty="0"/>
              <a:t>Washington DC School Modernization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16" y="1365213"/>
            <a:ext cx="6091137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538" y="579752"/>
            <a:ext cx="3986292" cy="5246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3AA05C8-BBAD-0149-94BE-78412435B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8" y="201168"/>
            <a:ext cx="7663886" cy="727188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Modernized Washington DC Schools</a:t>
            </a:r>
          </a:p>
        </p:txBody>
      </p:sp>
    </p:spTree>
    <p:extLst>
      <p:ext uri="{BB962C8B-B14F-4D97-AF65-F5344CB8AC3E}">
        <p14:creationId xmlns:p14="http://schemas.microsoft.com/office/powerpoint/2010/main" val="842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6393" y="2512637"/>
            <a:ext cx="4420540" cy="35133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810" y="217865"/>
            <a:ext cx="78715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Baldwin Elementary and Intermediate School</a:t>
            </a:r>
          </a:p>
          <a:p>
            <a:r>
              <a:rPr lang="en-US" sz="2000" dirty="0" err="1"/>
              <a:t>Manassa</a:t>
            </a:r>
            <a:r>
              <a:rPr lang="en-US" sz="2000" dirty="0"/>
              <a:t>, Virginia – Moseley Architects</a:t>
            </a:r>
          </a:p>
        </p:txBody>
      </p:sp>
      <p:pic>
        <p:nvPicPr>
          <p:cNvPr id="1028" name="Picture 4" descr="Image result for baldwin elementary and intermediate schoo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6425" y="204529"/>
            <a:ext cx="2980508" cy="19885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135" y="1774776"/>
            <a:ext cx="6562100" cy="42511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1810" y="217865"/>
            <a:ext cx="59585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Campus International School </a:t>
            </a:r>
            <a:r>
              <a:rPr lang="en-US" sz="3200" dirty="0"/>
              <a:t>(K-8)</a:t>
            </a:r>
          </a:p>
          <a:p>
            <a:r>
              <a:rPr lang="en-US" sz="2000" dirty="0"/>
              <a:t>Cleveland, OH – TDA Architects/</a:t>
            </a:r>
            <a:r>
              <a:rPr lang="en-US" sz="2000" dirty="0" err="1"/>
              <a:t>Perkins+Will</a:t>
            </a:r>
            <a:endParaRPr lang="en-US" sz="2000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856" y="561092"/>
            <a:ext cx="3965995" cy="24425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95" y="1250470"/>
            <a:ext cx="6852054" cy="45737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583" y="3601751"/>
            <a:ext cx="3948542" cy="2222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0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1810" y="217865"/>
            <a:ext cx="447930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The New School</a:t>
            </a:r>
          </a:p>
          <a:p>
            <a:r>
              <a:rPr lang="en-US" sz="2000" dirty="0"/>
              <a:t>Fayetteville, AK– </a:t>
            </a:r>
            <a:r>
              <a:rPr lang="en-US" sz="2000" dirty="0" err="1"/>
              <a:t>Hight</a:t>
            </a:r>
            <a:r>
              <a:rPr lang="en-US" sz="2000" dirty="0"/>
              <a:t> Jackson Architects</a:t>
            </a:r>
          </a:p>
        </p:txBody>
      </p:sp>
      <p:pic>
        <p:nvPicPr>
          <p:cNvPr id="3074" name="Picture 2" descr="Image result for the new school hight jackson  fayettevill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" r="-128"/>
          <a:stretch/>
        </p:blipFill>
        <p:spPr bwMode="auto">
          <a:xfrm>
            <a:off x="291810" y="1526135"/>
            <a:ext cx="6892300" cy="43746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he new school hight jackson  fayettevill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6011" y="414866"/>
            <a:ext cx="3875482" cy="24452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41" y="3330570"/>
            <a:ext cx="3877652" cy="25701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7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11,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1810" y="217865"/>
            <a:ext cx="468288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Edina High School</a:t>
            </a:r>
          </a:p>
          <a:p>
            <a:r>
              <a:rPr lang="en-US" sz="2000" dirty="0"/>
              <a:t>Edina, MN – </a:t>
            </a:r>
            <a:r>
              <a:rPr lang="en-US" sz="2000" dirty="0" err="1"/>
              <a:t>Wold</a:t>
            </a:r>
            <a:r>
              <a:rPr lang="en-US" sz="2000" dirty="0"/>
              <a:t> Architects and Engineers</a:t>
            </a:r>
          </a:p>
        </p:txBody>
      </p:sp>
      <p:pic>
        <p:nvPicPr>
          <p:cNvPr id="4098" name="Picture 2" descr="Image result for edina high school wol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889" y="2046778"/>
            <a:ext cx="5564613" cy="37097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edina high school wol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810" y="2078337"/>
            <a:ext cx="5517274" cy="36781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edina high school wold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0930" y="268739"/>
            <a:ext cx="6676572" cy="14258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83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b="1" spc="0" dirty="0"/>
              <a:t>Facility Condition Assessment - Results</a:t>
            </a:r>
            <a:endParaRPr lang="en-US" sz="4000" b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52852"/>
              </p:ext>
            </p:extLst>
          </p:nvPr>
        </p:nvGraphicFramePr>
        <p:xfrm>
          <a:off x="1876508" y="1986870"/>
          <a:ext cx="8412480" cy="231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3135946138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672640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3200" b="0" dirty="0"/>
                        <a:t>2-Year</a:t>
                      </a:r>
                      <a:r>
                        <a:rPr lang="en-US" sz="3200" b="0" baseline="0" dirty="0"/>
                        <a:t> Investment Needs</a:t>
                      </a:r>
                      <a:endParaRPr lang="en-US" sz="3200" b="0" dirty="0"/>
                    </a:p>
                  </a:txBody>
                  <a:tcPr marR="2743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$ 148,562,000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92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/>
                        <a:t>5-Year</a:t>
                      </a:r>
                      <a:r>
                        <a:rPr lang="en-US" sz="3200" b="0" baseline="0" dirty="0"/>
                        <a:t> Investment Needs</a:t>
                      </a:r>
                      <a:endParaRPr lang="en-US" sz="3200" b="0" dirty="0"/>
                    </a:p>
                  </a:txBody>
                  <a:tcPr marR="2743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$ 344,378,000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40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3200" b="0" dirty="0"/>
                        <a:t>10-Year Investment </a:t>
                      </a:r>
                      <a:r>
                        <a:rPr lang="en-US" sz="3200" b="0" baseline="0" dirty="0"/>
                        <a:t>Needs</a:t>
                      </a:r>
                      <a:endParaRPr lang="en-US" sz="3200" b="0" dirty="0"/>
                    </a:p>
                  </a:txBody>
                  <a:tcPr marR="2743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$ 504,274,000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533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3200" b="0" dirty="0"/>
                        <a:t>20-Year Investment </a:t>
                      </a:r>
                      <a:r>
                        <a:rPr lang="en-US" sz="3200" b="0" baseline="0" dirty="0"/>
                        <a:t>Needs</a:t>
                      </a:r>
                      <a:endParaRPr lang="en-US" sz="3200" b="0" dirty="0"/>
                    </a:p>
                  </a:txBody>
                  <a:tcPr marR="2743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$ 823,780,000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275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5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1810" y="217865"/>
            <a:ext cx="433445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Rio Vista Elementary</a:t>
            </a:r>
          </a:p>
          <a:p>
            <a:r>
              <a:rPr lang="en-US" sz="2000" dirty="0"/>
              <a:t>Pico Rivera, CA – Joe </a:t>
            </a:r>
            <a:r>
              <a:rPr lang="en-US" sz="2000" dirty="0" err="1"/>
              <a:t>LoBusso</a:t>
            </a:r>
            <a:r>
              <a:rPr lang="en-US" sz="2000" dirty="0"/>
              <a:t> Architects</a:t>
            </a:r>
          </a:p>
        </p:txBody>
      </p:sp>
      <p:pic>
        <p:nvPicPr>
          <p:cNvPr id="1026" name="Picture 2" descr="Image result for rio vista innovation la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6904" y="542810"/>
            <a:ext cx="4019906" cy="26792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io vista innovation la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646" y="3734923"/>
            <a:ext cx="4021164" cy="22619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ico rivera innovation 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45" y="1402891"/>
            <a:ext cx="6887541" cy="45939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31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724" y="212516"/>
            <a:ext cx="7959725" cy="49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5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992771"/>
              </p:ext>
            </p:extLst>
          </p:nvPr>
        </p:nvGraphicFramePr>
        <p:xfrm>
          <a:off x="130628" y="159657"/>
          <a:ext cx="10228489" cy="6098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7888369" y="2762628"/>
            <a:ext cx="4082784" cy="8925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20-Year FCA Investment Needs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$ 823,779,962</a:t>
            </a:r>
          </a:p>
        </p:txBody>
      </p:sp>
    </p:spTree>
    <p:extLst>
      <p:ext uri="{BB962C8B-B14F-4D97-AF65-F5344CB8AC3E}">
        <p14:creationId xmlns:p14="http://schemas.microsoft.com/office/powerpoint/2010/main" val="8627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b="1" spc="0" dirty="0"/>
              <a:t>What does the FCA Include and </a:t>
            </a:r>
            <a:r>
              <a:rPr lang="en-US" sz="4000" b="1" i="1" spc="0" dirty="0">
                <a:solidFill>
                  <a:schemeClr val="tx1"/>
                </a:solidFill>
              </a:rPr>
              <a:t>Not</a:t>
            </a:r>
            <a:r>
              <a:rPr lang="en-US" sz="4000" b="1" spc="0" dirty="0"/>
              <a:t> Include?</a:t>
            </a:r>
            <a:endParaRPr lang="en-US" sz="4000" b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24948" y="952360"/>
          <a:ext cx="10515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640">
                  <a:extLst>
                    <a:ext uri="{9D8B030D-6E8A-4147-A177-3AD203B41FA5}">
                      <a16:colId xmlns:a16="http://schemas.microsoft.com/office/drawing/2014/main" val="1321300494"/>
                    </a:ext>
                  </a:extLst>
                </a:gridCol>
                <a:gridCol w="5394960">
                  <a:extLst>
                    <a:ext uri="{9D8B030D-6E8A-4147-A177-3AD203B41FA5}">
                      <a16:colId xmlns:a16="http://schemas.microsoft.com/office/drawing/2014/main" val="1128071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Includes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Does</a:t>
                      </a:r>
                      <a:r>
                        <a:rPr lang="en-US" sz="24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400" i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Not</a:t>
                      </a:r>
                      <a:r>
                        <a:rPr lang="en-US" sz="24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Include</a:t>
                      </a:r>
                      <a:endParaRPr lang="en-US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69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Existing</a:t>
                      </a:r>
                      <a:r>
                        <a:rPr lang="en-US" sz="2400" baseline="0" dirty="0"/>
                        <a:t> Infrastructure Renewals and Replacements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New</a:t>
                      </a:r>
                      <a:r>
                        <a:rPr lang="en-US" sz="2400" baseline="0" dirty="0"/>
                        <a:t> Classroom Additions for Student Growth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99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Schools</a:t>
                      </a:r>
                      <a:r>
                        <a:rPr lang="en-US" sz="2400" baseline="0" dirty="0"/>
                        <a:t> Maintained in “Good/Fair” Condition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Schools</a:t>
                      </a:r>
                      <a:r>
                        <a:rPr lang="en-US" sz="2400" baseline="0" dirty="0"/>
                        <a:t> Maintained in “Good/Exceptional” Condition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409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Air Conditioning added all schools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Furniture</a:t>
                      </a:r>
                      <a:r>
                        <a:rPr lang="en-US" sz="2400" baseline="0" dirty="0"/>
                        <a:t> Refresh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300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Solar Power and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Geothermal to reduce Carbon Footprint where feasible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Busing Fleet Refresh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680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Security Enhancements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Technology</a:t>
                      </a:r>
                      <a:r>
                        <a:rPr lang="en-US" sz="2400" baseline="0" dirty="0"/>
                        <a:t> Refresh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752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Standard Classroom Environments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(code minimum)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/>
                        <a:t>Optimized Healthy Classroom Environments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847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Union Wages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Constructing New/Replacement Schools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143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9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b="1" spc="0" dirty="0"/>
              <a:t>Cost of Items </a:t>
            </a:r>
            <a:r>
              <a:rPr lang="en-US" sz="4000" b="1" i="1" spc="0" dirty="0">
                <a:solidFill>
                  <a:schemeClr val="tx1"/>
                </a:solidFill>
              </a:rPr>
              <a:t>Not</a:t>
            </a:r>
            <a:r>
              <a:rPr lang="en-US" sz="4000" b="1" spc="0" dirty="0"/>
              <a:t> Included in the FCA</a:t>
            </a:r>
            <a:endParaRPr lang="en-US" sz="4000" b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91231"/>
              </p:ext>
            </p:extLst>
          </p:nvPr>
        </p:nvGraphicFramePr>
        <p:xfrm>
          <a:off x="961640" y="1317927"/>
          <a:ext cx="10271894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0815">
                  <a:extLst>
                    <a:ext uri="{9D8B030D-6E8A-4147-A177-3AD203B41FA5}">
                      <a16:colId xmlns:a16="http://schemas.microsoft.com/office/drawing/2014/main" val="1321300494"/>
                    </a:ext>
                  </a:extLst>
                </a:gridCol>
                <a:gridCol w="2291079">
                  <a:extLst>
                    <a:ext uri="{9D8B030D-6E8A-4147-A177-3AD203B41FA5}">
                      <a16:colId xmlns:a16="http://schemas.microsoft.com/office/drawing/2014/main" val="1128071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Additional Investment</a:t>
                      </a:r>
                      <a:r>
                        <a:rPr lang="en-US" sz="24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 Needs (Not in FCA)</a:t>
                      </a:r>
                      <a:endParaRPr lang="en-US"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Annual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69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+mn-lt"/>
                        </a:rPr>
                        <a:t>New</a:t>
                      </a:r>
                      <a:r>
                        <a:rPr lang="en-US" sz="2400" baseline="0" dirty="0">
                          <a:latin typeface="+mn-lt"/>
                        </a:rPr>
                        <a:t> Schools and Classrooms for Student Population Growth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$ 10M/year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99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+mn-lt"/>
                        </a:rPr>
                        <a:t>Furniture</a:t>
                      </a:r>
                      <a:r>
                        <a:rPr lang="en-US" sz="2400" baseline="0" dirty="0">
                          <a:latin typeface="+mn-lt"/>
                        </a:rPr>
                        <a:t> Refresh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$1M/year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300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+mn-lt"/>
                        </a:rPr>
                        <a:t>Busing Fleet Refresh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$2M/year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680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+mn-lt"/>
                        </a:rPr>
                        <a:t>Technology</a:t>
                      </a:r>
                      <a:r>
                        <a:rPr lang="en-US" sz="2400" baseline="0" dirty="0">
                          <a:latin typeface="+mn-lt"/>
                        </a:rPr>
                        <a:t> Refresh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+mn-lt"/>
                        </a:rPr>
                        <a:t>$5M/year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752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+mn-lt"/>
                        </a:rPr>
                        <a:t>Maintaining Schools</a:t>
                      </a:r>
                      <a:r>
                        <a:rPr lang="en-US" sz="2400" baseline="0" dirty="0">
                          <a:latin typeface="+mn-lt"/>
                        </a:rPr>
                        <a:t> in “Good/Exceptional” Condition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$5M/year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847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Annual TOTAL Additional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Investment Needs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$23M/year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68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20-year TOTAL Additional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Investment Needs (@3% inflation)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$ 618M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115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6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b="1" spc="0" dirty="0"/>
              <a:t>Total Capital Needs </a:t>
            </a:r>
            <a:endParaRPr lang="en-US" sz="4000" b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420510"/>
              </p:ext>
            </p:extLst>
          </p:nvPr>
        </p:nvGraphicFramePr>
        <p:xfrm>
          <a:off x="1647908" y="1713158"/>
          <a:ext cx="8869680" cy="2857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8828005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5571332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2052357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666984869"/>
                    </a:ext>
                  </a:extLst>
                </a:gridCol>
              </a:tblGrid>
              <a:tr h="455639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 FCA Needs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 Other Needs </a:t>
                      </a:r>
                    </a:p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(Not</a:t>
                      </a:r>
                      <a:r>
                        <a:rPr lang="en-US" sz="2400" b="1" u="none" strike="noStrike" baseline="0" dirty="0">
                          <a:effectLst/>
                          <a:latin typeface="+mn-lt"/>
                        </a:rPr>
                        <a:t> In FCA)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 Total Needs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55933"/>
                  </a:ext>
                </a:extLst>
              </a:tr>
              <a:tr h="531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2-Years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$ 148,562,000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$ 46,690,000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195,252,000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526802"/>
                  </a:ext>
                </a:extLst>
              </a:tr>
              <a:tr h="531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5-Years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$ 344,378,000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$ 122,110,124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466,488,124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062385"/>
                  </a:ext>
                </a:extLst>
              </a:tr>
              <a:tr h="531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10-Years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$ 504,274,000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$ 263,669,224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767,943,224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584080"/>
                  </a:ext>
                </a:extLst>
              </a:tr>
              <a:tr h="531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20-Years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$ 823,780,000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$ 618,018,613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1,441,798,613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000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1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b="1" spc="0" dirty="0"/>
              <a:t>Capital Needs vs. Available Funds</a:t>
            </a:r>
            <a:endParaRPr lang="en-US" sz="4000" b="1" spc="0" dirty="0">
              <a:latin typeface="Franklin Gothic" charset="0"/>
              <a:ea typeface="Franklin Gothic" charset="0"/>
              <a:cs typeface="Franklin 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299076"/>
              </p:ext>
            </p:extLst>
          </p:nvPr>
        </p:nvGraphicFramePr>
        <p:xfrm>
          <a:off x="1647908" y="1992504"/>
          <a:ext cx="8869680" cy="2581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8828005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5571332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2052357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666984869"/>
                    </a:ext>
                  </a:extLst>
                </a:gridCol>
              </a:tblGrid>
              <a:tr h="455639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 Total Needs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 Available Funds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Gap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55933"/>
                  </a:ext>
                </a:extLst>
              </a:tr>
              <a:tr h="531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2-Years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$ 195,252,000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45,157,553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150,094,447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26802"/>
                  </a:ext>
                </a:extLst>
              </a:tr>
              <a:tr h="531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5-Years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$ 466,488,124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$ 117,320,542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$ 349,167,582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62385"/>
                  </a:ext>
                </a:extLst>
              </a:tr>
              <a:tr h="531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10-Years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$ 767,943,224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$ 222,241,923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$ 545,701,301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84080"/>
                  </a:ext>
                </a:extLst>
              </a:tr>
              <a:tr h="531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20-Years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1,441,798,613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$ 581,915,075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$859,883,538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00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3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</a:t>
            </a:r>
            <a:r>
              <a:rPr lang="en-US" dirty="0" smtClean="0"/>
              <a:t>19, </a:t>
            </a:r>
            <a:r>
              <a:rPr lang="en-US" dirty="0"/>
              <a:t>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AAPS Facilities Condition Assessment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7B31-6DA4-A642-9221-73BBAF8BB92E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770507"/>
              </p:ext>
            </p:extLst>
          </p:nvPr>
        </p:nvGraphicFramePr>
        <p:xfrm>
          <a:off x="942975" y="114300"/>
          <a:ext cx="10039350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9150125" y="1161233"/>
            <a:ext cx="2692615" cy="21581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 $</a:t>
            </a:r>
            <a:r>
              <a:rPr lang="en-US" sz="1200" dirty="0" smtClean="0">
                <a:solidFill>
                  <a:schemeClr val="tx1"/>
                </a:solidFill>
              </a:rPr>
              <a:t>1,441,798,613 – Total Capital Needs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88392" y="2645873"/>
            <a:ext cx="2354348" cy="21581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  </a:t>
            </a:r>
            <a:r>
              <a:rPr lang="en-US" sz="1200" dirty="0" smtClean="0">
                <a:solidFill>
                  <a:schemeClr val="tx1"/>
                </a:solidFill>
              </a:rPr>
              <a:t>$859,883,538 – Funding Gap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88392" y="3361327"/>
            <a:ext cx="2354348" cy="2171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  $581,915,075 </a:t>
            </a:r>
            <a:r>
              <a:rPr lang="en-US" sz="1200" dirty="0" smtClean="0">
                <a:solidFill>
                  <a:schemeClr val="tx1"/>
                </a:solidFill>
              </a:rPr>
              <a:t>- Available Funds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14942</TotalTime>
  <Words>1177</Words>
  <Application>Microsoft Office PowerPoint</Application>
  <PresentationFormat>Widescreen</PresentationFormat>
  <Paragraphs>342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Franklin Gothic</vt:lpstr>
      <vt:lpstr>Times New Roman</vt:lpstr>
      <vt:lpstr>Retrospect</vt:lpstr>
      <vt:lpstr>Facility Condition Assessment (FCA)</vt:lpstr>
      <vt:lpstr>EMG Executive Summary</vt:lpstr>
      <vt:lpstr>Facility Condition Assessment - Results</vt:lpstr>
      <vt:lpstr>PowerPoint Presentation</vt:lpstr>
      <vt:lpstr>What does the FCA Include and Not Include?</vt:lpstr>
      <vt:lpstr>Cost of Items Not Included in the FCA</vt:lpstr>
      <vt:lpstr>Total Capital Needs </vt:lpstr>
      <vt:lpstr>Capital Needs vs. Available Funds</vt:lpstr>
      <vt:lpstr>PowerPoint Presentation</vt:lpstr>
      <vt:lpstr>Options – Funding vs. Time vs. Quality</vt:lpstr>
      <vt:lpstr>Options – Quality of Classroom Environments</vt:lpstr>
      <vt:lpstr>Options – Student Performance</vt:lpstr>
      <vt:lpstr>Options – Quality of School Spaces</vt:lpstr>
      <vt:lpstr>Options – General Fund Impact</vt:lpstr>
      <vt:lpstr>Options – Risk and Security</vt:lpstr>
      <vt:lpstr>What could we create?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 of Modernized Schools – Washington DC Study</vt:lpstr>
      <vt:lpstr>Modernized Washington DC School</vt:lpstr>
      <vt:lpstr>Modernized Washington DC School</vt:lpstr>
      <vt:lpstr>Modernized Washington DC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AAPS Summer 2018  Capital Improvement Plan</dc:title>
  <dc:creator>Microsoft Office User</dc:creator>
  <cp:lastModifiedBy>Emile Lauzzana</cp:lastModifiedBy>
  <cp:revision>338</cp:revision>
  <cp:lastPrinted>2019-01-22T18:20:59Z</cp:lastPrinted>
  <dcterms:created xsi:type="dcterms:W3CDTF">2018-04-05T15:43:28Z</dcterms:created>
  <dcterms:modified xsi:type="dcterms:W3CDTF">2019-05-08T01:09:32Z</dcterms:modified>
</cp:coreProperties>
</file>