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7" r:id="rId1"/>
  </p:sldMasterIdLst>
  <p:notesMasterIdLst>
    <p:notesMasterId r:id="rId102"/>
  </p:notesMasterIdLst>
  <p:handoutMasterIdLst>
    <p:handoutMasterId r:id="rId103"/>
  </p:handoutMasterIdLst>
  <p:sldIdLst>
    <p:sldId id="257" r:id="rId2"/>
    <p:sldId id="278" r:id="rId3"/>
    <p:sldId id="280" r:id="rId4"/>
    <p:sldId id="258" r:id="rId5"/>
    <p:sldId id="261" r:id="rId6"/>
    <p:sldId id="263" r:id="rId7"/>
    <p:sldId id="265" r:id="rId8"/>
    <p:sldId id="272" r:id="rId9"/>
    <p:sldId id="379" r:id="rId10"/>
    <p:sldId id="284" r:id="rId11"/>
    <p:sldId id="373" r:id="rId12"/>
    <p:sldId id="285" r:id="rId13"/>
    <p:sldId id="289" r:id="rId14"/>
    <p:sldId id="290" r:id="rId15"/>
    <p:sldId id="313" r:id="rId16"/>
    <p:sldId id="307" r:id="rId17"/>
    <p:sldId id="310" r:id="rId18"/>
    <p:sldId id="300" r:id="rId19"/>
    <p:sldId id="301" r:id="rId20"/>
    <p:sldId id="306" r:id="rId21"/>
    <p:sldId id="305" r:id="rId22"/>
    <p:sldId id="291" r:id="rId23"/>
    <p:sldId id="293" r:id="rId24"/>
    <p:sldId id="311" r:id="rId25"/>
    <p:sldId id="303" r:id="rId26"/>
    <p:sldId id="309" r:id="rId27"/>
    <p:sldId id="304" r:id="rId28"/>
    <p:sldId id="308" r:id="rId29"/>
    <p:sldId id="312" r:id="rId30"/>
    <p:sldId id="302" r:id="rId31"/>
    <p:sldId id="292" r:id="rId32"/>
    <p:sldId id="294" r:id="rId33"/>
    <p:sldId id="295" r:id="rId34"/>
    <p:sldId id="410" r:id="rId35"/>
    <p:sldId id="396" r:id="rId36"/>
    <p:sldId id="394" r:id="rId37"/>
    <p:sldId id="395" r:id="rId38"/>
    <p:sldId id="383" r:id="rId39"/>
    <p:sldId id="407" r:id="rId40"/>
    <p:sldId id="393" r:id="rId41"/>
    <p:sldId id="387" r:id="rId42"/>
    <p:sldId id="388" r:id="rId43"/>
    <p:sldId id="389" r:id="rId44"/>
    <p:sldId id="390" r:id="rId45"/>
    <p:sldId id="391" r:id="rId46"/>
    <p:sldId id="399" r:id="rId47"/>
    <p:sldId id="392" r:id="rId48"/>
    <p:sldId id="384" r:id="rId49"/>
    <p:sldId id="385" r:id="rId50"/>
    <p:sldId id="397" r:id="rId51"/>
    <p:sldId id="281" r:id="rId52"/>
    <p:sldId id="376" r:id="rId53"/>
    <p:sldId id="375" r:id="rId54"/>
    <p:sldId id="377" r:id="rId55"/>
    <p:sldId id="378" r:id="rId56"/>
    <p:sldId id="320" r:id="rId57"/>
    <p:sldId id="380" r:id="rId58"/>
    <p:sldId id="327" r:id="rId59"/>
    <p:sldId id="362" r:id="rId60"/>
    <p:sldId id="371" r:id="rId61"/>
    <p:sldId id="400" r:id="rId62"/>
    <p:sldId id="328" r:id="rId63"/>
    <p:sldId id="329" r:id="rId64"/>
    <p:sldId id="330" r:id="rId65"/>
    <p:sldId id="331" r:id="rId66"/>
    <p:sldId id="332" r:id="rId67"/>
    <p:sldId id="333" r:id="rId68"/>
    <p:sldId id="334" r:id="rId69"/>
    <p:sldId id="335" r:id="rId70"/>
    <p:sldId id="336" r:id="rId71"/>
    <p:sldId id="411" r:id="rId72"/>
    <p:sldId id="415" r:id="rId73"/>
    <p:sldId id="416" r:id="rId74"/>
    <p:sldId id="417" r:id="rId75"/>
    <p:sldId id="338" r:id="rId76"/>
    <p:sldId id="339" r:id="rId77"/>
    <p:sldId id="340" r:id="rId78"/>
    <p:sldId id="337" r:id="rId79"/>
    <p:sldId id="351" r:id="rId80"/>
    <p:sldId id="352" r:id="rId81"/>
    <p:sldId id="324" r:id="rId82"/>
    <p:sldId id="372" r:id="rId83"/>
    <p:sldId id="408" r:id="rId84"/>
    <p:sldId id="296" r:id="rId85"/>
    <p:sldId id="297" r:id="rId86"/>
    <p:sldId id="355" r:id="rId87"/>
    <p:sldId id="353" r:id="rId88"/>
    <p:sldId id="316" r:id="rId89"/>
    <p:sldId id="354" r:id="rId90"/>
    <p:sldId id="356" r:id="rId91"/>
    <p:sldId id="360" r:id="rId92"/>
    <p:sldId id="367" r:id="rId93"/>
    <p:sldId id="368" r:id="rId94"/>
    <p:sldId id="369" r:id="rId95"/>
    <p:sldId id="370" r:id="rId96"/>
    <p:sldId id="357" r:id="rId97"/>
    <p:sldId id="418" r:id="rId98"/>
    <p:sldId id="412" r:id="rId99"/>
    <p:sldId id="413" r:id="rId100"/>
    <p:sldId id="414" r:id="rId10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754A"/>
    <a:srgbClr val="E19D7F"/>
    <a:srgbClr val="DA835C"/>
    <a:srgbClr val="B15329"/>
    <a:srgbClr val="FCB42E"/>
    <a:srgbClr val="01E96E"/>
    <a:srgbClr val="01F8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97" autoAdjust="0"/>
    <p:restoredTop sz="94674"/>
  </p:normalViewPr>
  <p:slideViewPr>
    <p:cSldViewPr snapToGrid="0" snapToObjects="1">
      <p:cViewPr varScale="1">
        <p:scale>
          <a:sx n="115" d="100"/>
          <a:sy n="115" d="100"/>
        </p:scale>
        <p:origin x="690" y="126"/>
      </p:cViewPr>
      <p:guideLst/>
    </p:cSldViewPr>
  </p:slideViewPr>
  <p:notesTextViewPr>
    <p:cViewPr>
      <p:scale>
        <a:sx n="1" d="1"/>
        <a:sy n="1" d="1"/>
      </p:scale>
      <p:origin x="0" y="0"/>
    </p:cViewPr>
  </p:notesTextViewPr>
  <p:sorterViewPr>
    <p:cViewPr>
      <p:scale>
        <a:sx n="100" d="100"/>
        <a:sy n="100" d="100"/>
      </p:scale>
      <p:origin x="0" y="-8946"/>
    </p:cViewPr>
  </p:sorterViewPr>
  <p:notesViewPr>
    <p:cSldViewPr snapToGrid="0" snapToObjects="1">
      <p:cViewPr varScale="1">
        <p:scale>
          <a:sx n="85" d="100"/>
          <a:sy n="85" d="100"/>
        </p:scale>
        <p:origin x="3822"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lauzzanae\Documents\PROJECTS%20-%20District%20Wide\Facilities%20Condition%20Assessment\Ann%20Arbor%20Need%20Detail%20Report_ALL%20NEEDS_11-27-18.xls"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lauzzanae\Documents\CAPITAL%20PLANNING\CAPITAL%20PLANS\20%20Year%20Capital%20Plan_700M_rev_181212.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lauzzanae\Documents\CAPITAL%20PLANNING\CAPITAL%20PLANS\20%20Year%20Capital%20Plan_700M_rev_181212.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lauzzanae\Documents\CAPITAL%20PLANNING\CAPITAL%20PLANS\20%20Year%20Capital%20Plan_700M_rev_1812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2800" b="1" i="0" u="none" strike="noStrike" kern="1200" spc="0" baseline="0">
                <a:solidFill>
                  <a:schemeClr val="tx1">
                    <a:lumMod val="65000"/>
                    <a:lumOff val="35000"/>
                  </a:schemeClr>
                </a:solidFill>
                <a:latin typeface="+mn-lt"/>
                <a:ea typeface="+mn-ea"/>
                <a:cs typeface="+mn-cs"/>
              </a:defRPr>
            </a:pPr>
            <a:r>
              <a:rPr lang="en-US" sz="2800" b="1" dirty="0"/>
              <a:t>20-Year FCA Needs by Category</a:t>
            </a:r>
          </a:p>
        </c:rich>
      </c:tx>
      <c:layout>
        <c:manualLayout>
          <c:xMode val="edge"/>
          <c:yMode val="edge"/>
          <c:x val="0.25674162868462752"/>
          <c:y val="0.94796512033575031"/>
        </c:manualLayout>
      </c:layout>
      <c:overlay val="0"/>
      <c:spPr>
        <a:noFill/>
        <a:ln>
          <a:noFill/>
        </a:ln>
        <a:effectLst/>
      </c:spPr>
      <c:txPr>
        <a:bodyPr rot="0" spcFirstLastPara="1" vertOverflow="ellipsis" vert="horz" wrap="square" anchor="ctr" anchorCtr="1"/>
        <a:lstStyle/>
        <a:p>
          <a:pPr algn="ct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164-4540-A1E4-DB1CF0F3E5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64-4540-A1E4-DB1CF0F3E58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164-4540-A1E4-DB1CF0F3E5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164-4540-A1E4-DB1CF0F3E58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164-4540-A1E4-DB1CF0F3E58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164-4540-A1E4-DB1CF0F3E58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64-4540-A1E4-DB1CF0F3E58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164-4540-A1E4-DB1CF0F3E58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164-4540-A1E4-DB1CF0F3E58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164-4540-A1E4-DB1CF0F3E58A}"/>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164-4540-A1E4-DB1CF0F3E58A}"/>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3164-4540-A1E4-DB1CF0F3E58A}"/>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3164-4540-A1E4-DB1CF0F3E58A}"/>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3164-4540-A1E4-DB1CF0F3E58A}"/>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3164-4540-A1E4-DB1CF0F3E58A}"/>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3164-4540-A1E4-DB1CF0F3E58A}"/>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3164-4540-A1E4-DB1CF0F3E58A}"/>
              </c:ext>
            </c:extLst>
          </c:dPt>
          <c:dLbls>
            <c:dLbl>
              <c:idx val="0"/>
              <c:layout>
                <c:manualLayout>
                  <c:x val="-0.12381662628761678"/>
                  <c:y val="0.1804668496845286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64-4540-A1E4-DB1CF0F3E58A}"/>
                </c:ext>
              </c:extLst>
            </c:dLbl>
            <c:dLbl>
              <c:idx val="1"/>
              <c:layout>
                <c:manualLayout>
                  <c:x val="-0.14136799677840989"/>
                  <c:y val="-0.1384420481515601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64-4540-A1E4-DB1CF0F3E58A}"/>
                </c:ext>
              </c:extLst>
            </c:dLbl>
            <c:dLbl>
              <c:idx val="3"/>
              <c:layout>
                <c:manualLayout>
                  <c:x val="1.2079887850492873E-2"/>
                  <c:y val="-1.192540322250050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164-4540-A1E4-DB1CF0F3E58A}"/>
                </c:ext>
              </c:extLst>
            </c:dLbl>
            <c:dLbl>
              <c:idx val="4"/>
              <c:layout>
                <c:manualLayout>
                  <c:x val="1.1577076535938006E-2"/>
                  <c:y val="2.50237189706179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164-4540-A1E4-DB1CF0F3E58A}"/>
                </c:ext>
              </c:extLst>
            </c:dLbl>
            <c:dLbl>
              <c:idx val="5"/>
              <c:layout>
                <c:manualLayout>
                  <c:x val="-3.8564640388233283E-2"/>
                  <c:y val="5.426290490734269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164-4540-A1E4-DB1CF0F3E58A}"/>
                </c:ext>
              </c:extLst>
            </c:dLbl>
            <c:dLbl>
              <c:idx val="6"/>
              <c:layout>
                <c:manualLayout>
                  <c:x val="-5.7713509786245065E-2"/>
                  <c:y val="3.06236260952294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164-4540-A1E4-DB1CF0F3E58A}"/>
                </c:ext>
              </c:extLst>
            </c:dLbl>
            <c:dLbl>
              <c:idx val="7"/>
              <c:layout>
                <c:manualLayout>
                  <c:x val="-5.5525503327031003E-2"/>
                  <c:y val="5.04791018897452E-2"/>
                </c:manualLayout>
              </c:layout>
              <c:showLegendKey val="0"/>
              <c:showVal val="1"/>
              <c:showCatName val="1"/>
              <c:showSerName val="0"/>
              <c:showPercent val="0"/>
              <c:showBubbleSize val="0"/>
              <c:extLst>
                <c:ext xmlns:c15="http://schemas.microsoft.com/office/drawing/2012/chart" uri="{CE6537A1-D6FC-4f65-9D91-7224C49458BB}">
                  <c15:layout>
                    <c:manualLayout>
                      <c:w val="0.26124513601178045"/>
                      <c:h val="9.7772499243255775E-2"/>
                    </c:manualLayout>
                  </c15:layout>
                </c:ext>
                <c:ext xmlns:c16="http://schemas.microsoft.com/office/drawing/2014/chart" uri="{C3380CC4-5D6E-409C-BE32-E72D297353CC}">
                  <c16:uniqueId val="{0000000F-3164-4540-A1E4-DB1CF0F3E58A}"/>
                </c:ext>
              </c:extLst>
            </c:dLbl>
            <c:dLbl>
              <c:idx val="8"/>
              <c:layout>
                <c:manualLayout>
                  <c:x val="-5.3941105084045163E-2"/>
                  <c:y val="2.4413732308337106E-2"/>
                </c:manualLayout>
              </c:layout>
              <c:showLegendKey val="0"/>
              <c:showVal val="1"/>
              <c:showCatName val="1"/>
              <c:showSerName val="0"/>
              <c:showPercent val="0"/>
              <c:showBubbleSize val="0"/>
              <c:extLst>
                <c:ext xmlns:c15="http://schemas.microsoft.com/office/drawing/2012/chart" uri="{CE6537A1-D6FC-4f65-9D91-7224C49458BB}">
                  <c15:layout>
                    <c:manualLayout>
                      <c:w val="0.29082702244681496"/>
                      <c:h val="8.7589165456258541E-2"/>
                    </c:manualLayout>
                  </c15:layout>
                </c:ext>
                <c:ext xmlns:c16="http://schemas.microsoft.com/office/drawing/2014/chart" uri="{C3380CC4-5D6E-409C-BE32-E72D297353CC}">
                  <c16:uniqueId val="{00000011-3164-4540-A1E4-DB1CF0F3E58A}"/>
                </c:ext>
              </c:extLst>
            </c:dLbl>
            <c:dLbl>
              <c:idx val="9"/>
              <c:layout>
                <c:manualLayout>
                  <c:x val="-0.1270336703691034"/>
                  <c:y val="-2.1587788722920782E-2"/>
                </c:manualLayout>
              </c:layout>
              <c:showLegendKey val="0"/>
              <c:showVal val="1"/>
              <c:showCatName val="1"/>
              <c:showSerName val="0"/>
              <c:showPercent val="0"/>
              <c:showBubbleSize val="0"/>
              <c:extLst>
                <c:ext xmlns:c15="http://schemas.microsoft.com/office/drawing/2012/chart" uri="{CE6537A1-D6FC-4f65-9D91-7224C49458BB}">
                  <c15:layout>
                    <c:manualLayout>
                      <c:w val="0.29208106886559682"/>
                      <c:h val="8.7589165456258541E-2"/>
                    </c:manualLayout>
                  </c15:layout>
                </c:ext>
                <c:ext xmlns:c16="http://schemas.microsoft.com/office/drawing/2014/chart" uri="{C3380CC4-5D6E-409C-BE32-E72D297353CC}">
                  <c16:uniqueId val="{00000013-3164-4540-A1E4-DB1CF0F3E58A}"/>
                </c:ext>
              </c:extLst>
            </c:dLbl>
            <c:dLbl>
              <c:idx val="10"/>
              <c:layout>
                <c:manualLayout>
                  <c:x val="-2.0116656526687419E-2"/>
                  <c:y val="-6.7932509239166258E-2"/>
                </c:manualLayout>
              </c:layout>
              <c:showLegendKey val="0"/>
              <c:showVal val="1"/>
              <c:showCatName val="1"/>
              <c:showSerName val="0"/>
              <c:showPercent val="0"/>
              <c:showBubbleSize val="0"/>
              <c:extLst>
                <c:ext xmlns:c15="http://schemas.microsoft.com/office/drawing/2012/chart" uri="{CE6537A1-D6FC-4f65-9D91-7224C49458BB}">
                  <c15:layout>
                    <c:manualLayout>
                      <c:w val="0.29083943874799101"/>
                      <c:h val="8.7589165456258541E-2"/>
                    </c:manualLayout>
                  </c15:layout>
                </c:ext>
                <c:ext xmlns:c16="http://schemas.microsoft.com/office/drawing/2014/chart" uri="{C3380CC4-5D6E-409C-BE32-E72D297353CC}">
                  <c16:uniqueId val="{00000015-3164-4540-A1E4-DB1CF0F3E58A}"/>
                </c:ext>
              </c:extLst>
            </c:dLbl>
            <c:dLbl>
              <c:idx val="11"/>
              <c:layout>
                <c:manualLayout>
                  <c:x val="0.20112736104032569"/>
                  <c:y val="-5.3164191028145638E-2"/>
                </c:manualLayout>
              </c:layout>
              <c:showLegendKey val="0"/>
              <c:showVal val="1"/>
              <c:showCatName val="1"/>
              <c:showSerName val="0"/>
              <c:showPercent val="0"/>
              <c:showBubbleSize val="0"/>
              <c:extLst>
                <c:ext xmlns:c15="http://schemas.microsoft.com/office/drawing/2012/chart" uri="{CE6537A1-D6FC-4f65-9D91-7224C49458BB}">
                  <c15:layout>
                    <c:manualLayout>
                      <c:w val="0.29958051477593611"/>
                      <c:h val="9.7772499243255775E-2"/>
                    </c:manualLayout>
                  </c15:layout>
                </c:ext>
                <c:ext xmlns:c16="http://schemas.microsoft.com/office/drawing/2014/chart" uri="{C3380CC4-5D6E-409C-BE32-E72D297353CC}">
                  <c16:uniqueId val="{00000017-3164-4540-A1E4-DB1CF0F3E58A}"/>
                </c:ext>
              </c:extLst>
            </c:dLbl>
            <c:dLbl>
              <c:idx val="12"/>
              <c:layout>
                <c:manualLayout>
                  <c:x val="0.19768491709772576"/>
                  <c:y val="-1.1648203638472075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6891225087107196"/>
                      <c:h val="6.0516907944813909E-2"/>
                    </c:manualLayout>
                  </c15:layout>
                </c:ext>
                <c:ext xmlns:c16="http://schemas.microsoft.com/office/drawing/2014/chart" uri="{C3380CC4-5D6E-409C-BE32-E72D297353CC}">
                  <c16:uniqueId val="{00000019-3164-4540-A1E4-DB1CF0F3E58A}"/>
                </c:ext>
              </c:extLst>
            </c:dLbl>
            <c:dLbl>
              <c:idx val="13"/>
              <c:layout>
                <c:manualLayout>
                  <c:x val="0.27437542338853754"/>
                  <c:y val="4.3859270829814709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2984618744762787"/>
                      <c:h val="5.537317901763944E-2"/>
                    </c:manualLayout>
                  </c15:layout>
                </c:ext>
                <c:ext xmlns:c16="http://schemas.microsoft.com/office/drawing/2014/chart" uri="{C3380CC4-5D6E-409C-BE32-E72D297353CC}">
                  <c16:uniqueId val="{0000001B-3164-4540-A1E4-DB1CF0F3E58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MAIN!$CJ$12:$CJ$28</c:f>
              <c:strCache>
                <c:ptCount val="14"/>
                <c:pt idx="0">
                  <c:v>Electrical</c:v>
                </c:pt>
                <c:pt idx="1">
                  <c:v>Interiors</c:v>
                </c:pt>
                <c:pt idx="2">
                  <c:v>HVAC</c:v>
                </c:pt>
                <c:pt idx="3">
                  <c:v>Exterior</c:v>
                </c:pt>
                <c:pt idx="4">
                  <c:v>Roofing</c:v>
                </c:pt>
                <c:pt idx="5">
                  <c:v>Fire Protection</c:v>
                </c:pt>
                <c:pt idx="6">
                  <c:v>Site</c:v>
                </c:pt>
                <c:pt idx="7">
                  <c:v>Surfaces</c:v>
                </c:pt>
                <c:pt idx="8">
                  <c:v>Special Systems</c:v>
                </c:pt>
                <c:pt idx="9">
                  <c:v>Plumbing</c:v>
                </c:pt>
                <c:pt idx="10">
                  <c:v>Equipment</c:v>
                </c:pt>
                <c:pt idx="11">
                  <c:v>Conveying</c:v>
                </c:pt>
                <c:pt idx="12">
                  <c:v>Foodservice</c:v>
                </c:pt>
                <c:pt idx="13">
                  <c:v>Life Safety / Environmental</c:v>
                </c:pt>
              </c:strCache>
            </c:strRef>
          </c:cat>
          <c:val>
            <c:numRef>
              <c:f>MAIN!$CK$12:$CK$28</c:f>
              <c:numCache>
                <c:formatCode>_("$"* #,##0_);_("$"* \(#,##0\);_("$"* "-"??_);_(@_)</c:formatCode>
                <c:ptCount val="17"/>
                <c:pt idx="0">
                  <c:v>194544934.8715176</c:v>
                </c:pt>
                <c:pt idx="1">
                  <c:v>190257448.79445302</c:v>
                </c:pt>
                <c:pt idx="2">
                  <c:v>119994130.42536765</c:v>
                </c:pt>
                <c:pt idx="3">
                  <c:v>76835038.433401793</c:v>
                </c:pt>
                <c:pt idx="4">
                  <c:v>70214399.760124654</c:v>
                </c:pt>
                <c:pt idx="5">
                  <c:v>36447207.191367306</c:v>
                </c:pt>
                <c:pt idx="6">
                  <c:v>33415941.965225998</c:v>
                </c:pt>
                <c:pt idx="7">
                  <c:v>31730221.725520201</c:v>
                </c:pt>
                <c:pt idx="8">
                  <c:v>29710029.127138499</c:v>
                </c:pt>
                <c:pt idx="9">
                  <c:v>21158147.890743598</c:v>
                </c:pt>
                <c:pt idx="10">
                  <c:v>11526241.527775649</c:v>
                </c:pt>
                <c:pt idx="11">
                  <c:v>3974197.6511472003</c:v>
                </c:pt>
                <c:pt idx="12">
                  <c:v>2951215.4812404006</c:v>
                </c:pt>
                <c:pt idx="13">
                  <c:v>1020806.9052009002</c:v>
                </c:pt>
              </c:numCache>
            </c:numRef>
          </c:val>
          <c:extLst>
            <c:ext xmlns:c16="http://schemas.microsoft.com/office/drawing/2014/chart" uri="{C3380CC4-5D6E-409C-BE32-E72D297353CC}">
              <c16:uniqueId val="{00000022-3164-4540-A1E4-DB1CF0F3E58A}"/>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dirty="0" smtClean="0">
                <a:solidFill>
                  <a:schemeClr val="tx1"/>
                </a:solidFill>
              </a:rPr>
              <a:t>Facility Condition Assessment </a:t>
            </a:r>
            <a:r>
              <a:rPr lang="en-US" sz="2400" b="1" dirty="0">
                <a:solidFill>
                  <a:schemeClr val="tx1"/>
                </a:solidFill>
              </a:rPr>
              <a:t>Needs vs. Sinking Fund</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'FCI and NEEDS'!$C$3</c:f>
              <c:strCache>
                <c:ptCount val="1"/>
                <c:pt idx="0">
                  <c:v>Sinking Fund</c:v>
                </c:pt>
              </c:strCache>
            </c:strRef>
          </c:tx>
          <c:spPr>
            <a:solidFill>
              <a:schemeClr val="accent1"/>
            </a:solidFill>
            <a:ln>
              <a:noFill/>
            </a:ln>
            <a:effectLst/>
          </c:spPr>
          <c:invertIfNegative val="0"/>
          <c:cat>
            <c:numRef>
              <c:f>'FCI and NEEDS'!$B$4:$B$23</c:f>
              <c:numCache>
                <c:formatCode>General</c:formatCode>
                <c:ptCount val="20"/>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numCache>
            </c:numRef>
          </c:cat>
          <c:val>
            <c:numRef>
              <c:f>'FCI and NEEDS'!$C$4:$C$23</c:f>
              <c:numCache>
                <c:formatCode>_("$"* #,##0_);_("$"* \(#,##0\);_("$"* "-"??_);_(@_)</c:formatCode>
                <c:ptCount val="20"/>
                <c:pt idx="0">
                  <c:v>22266948.905159999</c:v>
                </c:pt>
                <c:pt idx="1">
                  <c:v>22890604.506609399</c:v>
                </c:pt>
                <c:pt idx="2">
                  <c:v>23462869.619274627</c:v>
                </c:pt>
                <c:pt idx="3">
                  <c:v>24049441.359756492</c:v>
                </c:pt>
                <c:pt idx="4">
                  <c:v>24650677.393750403</c:v>
                </c:pt>
                <c:pt idx="5">
                  <c:v>25266944.328594163</c:v>
                </c:pt>
                <c:pt idx="6">
                  <c:v>25898617.936809015</c:v>
                </c:pt>
                <c:pt idx="7">
                  <c:v>26546083.385229237</c:v>
                </c:pt>
                <c:pt idx="8">
                  <c:v>27209735.469859965</c:v>
                </c:pt>
              </c:numCache>
            </c:numRef>
          </c:val>
          <c:extLst>
            <c:ext xmlns:c16="http://schemas.microsoft.com/office/drawing/2014/chart" uri="{C3380CC4-5D6E-409C-BE32-E72D297353CC}">
              <c16:uniqueId val="{00000000-4DF1-4C0D-969F-2E07706D07A0}"/>
            </c:ext>
          </c:extLst>
        </c:ser>
        <c:ser>
          <c:idx val="1"/>
          <c:order val="1"/>
          <c:tx>
            <c:strRef>
              <c:f>'FCI and NEEDS'!$D$3</c:f>
              <c:strCache>
                <c:ptCount val="1"/>
                <c:pt idx="0">
                  <c:v>FCA Needs</c:v>
                </c:pt>
              </c:strCache>
            </c:strRef>
          </c:tx>
          <c:spPr>
            <a:solidFill>
              <a:schemeClr val="accent2"/>
            </a:solidFill>
            <a:ln>
              <a:noFill/>
            </a:ln>
            <a:effectLst/>
          </c:spPr>
          <c:invertIfNegative val="0"/>
          <c:cat>
            <c:numRef>
              <c:f>'FCI and NEEDS'!$B$4:$B$23</c:f>
              <c:numCache>
                <c:formatCode>General</c:formatCode>
                <c:ptCount val="20"/>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numCache>
            </c:numRef>
          </c:cat>
          <c:val>
            <c:numRef>
              <c:f>'FCI and NEEDS'!$D$4:$D$23</c:f>
              <c:numCache>
                <c:formatCode>_("$"* #,##0_);_("$"* \(#,##0\);_("$"* "-"_);_(@_)</c:formatCode>
                <c:ptCount val="20"/>
                <c:pt idx="0">
                  <c:v>96942000</c:v>
                </c:pt>
                <c:pt idx="1">
                  <c:v>51620000</c:v>
                </c:pt>
                <c:pt idx="2">
                  <c:v>56959000</c:v>
                </c:pt>
                <c:pt idx="3">
                  <c:v>92317000</c:v>
                </c:pt>
                <c:pt idx="4">
                  <c:v>46540000</c:v>
                </c:pt>
                <c:pt idx="5">
                  <c:v>11887000</c:v>
                </c:pt>
                <c:pt idx="6">
                  <c:v>40522000</c:v>
                </c:pt>
                <c:pt idx="7">
                  <c:v>31966000</c:v>
                </c:pt>
                <c:pt idx="8">
                  <c:v>19000000</c:v>
                </c:pt>
                <c:pt idx="9">
                  <c:v>56521000</c:v>
                </c:pt>
                <c:pt idx="10">
                  <c:v>25554000</c:v>
                </c:pt>
                <c:pt idx="11">
                  <c:v>51682000</c:v>
                </c:pt>
                <c:pt idx="12">
                  <c:v>23716000</c:v>
                </c:pt>
                <c:pt idx="13">
                  <c:v>22129000</c:v>
                </c:pt>
                <c:pt idx="14">
                  <c:v>43598000</c:v>
                </c:pt>
                <c:pt idx="15">
                  <c:v>16677000</c:v>
                </c:pt>
                <c:pt idx="16">
                  <c:v>21800000</c:v>
                </c:pt>
                <c:pt idx="17">
                  <c:v>24040000</c:v>
                </c:pt>
                <c:pt idx="18">
                  <c:v>25272000</c:v>
                </c:pt>
                <c:pt idx="19">
                  <c:v>65038000</c:v>
                </c:pt>
              </c:numCache>
            </c:numRef>
          </c:val>
          <c:extLst>
            <c:ext xmlns:c16="http://schemas.microsoft.com/office/drawing/2014/chart" uri="{C3380CC4-5D6E-409C-BE32-E72D297353CC}">
              <c16:uniqueId val="{00000001-4DF1-4C0D-969F-2E07706D07A0}"/>
            </c:ext>
          </c:extLst>
        </c:ser>
        <c:dLbls>
          <c:showLegendKey val="0"/>
          <c:showVal val="0"/>
          <c:showCatName val="0"/>
          <c:showSerName val="0"/>
          <c:showPercent val="0"/>
          <c:showBubbleSize val="0"/>
        </c:dLbls>
        <c:gapWidth val="219"/>
        <c:overlap val="-27"/>
        <c:axId val="377664191"/>
        <c:axId val="377665023"/>
      </c:barChart>
      <c:catAx>
        <c:axId val="377664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77665023"/>
        <c:crosses val="autoZero"/>
        <c:auto val="1"/>
        <c:lblAlgn val="ctr"/>
        <c:lblOffset val="100"/>
        <c:noMultiLvlLbl val="0"/>
      </c:catAx>
      <c:valAx>
        <c:axId val="377665023"/>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776641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dirty="0" smtClean="0">
                <a:solidFill>
                  <a:schemeClr val="tx1"/>
                </a:solidFill>
              </a:rPr>
              <a:t>Facility Condition</a:t>
            </a:r>
            <a:r>
              <a:rPr lang="en-US" baseline="0" dirty="0" smtClean="0">
                <a:solidFill>
                  <a:schemeClr val="tx1"/>
                </a:solidFill>
              </a:rPr>
              <a:t> Assessment </a:t>
            </a:r>
            <a:r>
              <a:rPr lang="en-US" dirty="0" smtClean="0">
                <a:solidFill>
                  <a:schemeClr val="tx1"/>
                </a:solidFill>
              </a:rPr>
              <a:t>(FCA) </a:t>
            </a:r>
            <a:r>
              <a:rPr lang="en-US" dirty="0">
                <a:solidFill>
                  <a:schemeClr val="tx1"/>
                </a:solidFill>
              </a:rPr>
              <a:t>Needs Gap</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'FCI and NEEDS'!$G$3</c:f>
              <c:strCache>
                <c:ptCount val="1"/>
                <c:pt idx="0">
                  <c:v>FCA Needs Gap</c:v>
                </c:pt>
              </c:strCache>
            </c:strRef>
          </c:tx>
          <c:spPr>
            <a:ln w="57150" cap="rnd">
              <a:solidFill>
                <a:schemeClr val="accent1"/>
              </a:solidFill>
              <a:round/>
            </a:ln>
            <a:effectLst/>
          </c:spPr>
          <c:marker>
            <c:symbol val="none"/>
          </c:marker>
          <c:cat>
            <c:numRef>
              <c:f>'FCI and NEEDS'!$B$4:$B$23</c:f>
              <c:numCache>
                <c:formatCode>General</c:formatCode>
                <c:ptCount val="20"/>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numCache>
            </c:numRef>
          </c:cat>
          <c:val>
            <c:numRef>
              <c:f>'FCI and NEEDS'!$G$4:$G$23</c:f>
              <c:numCache>
                <c:formatCode>_("$"* #,##0_);_("$"* \(#,##0\);_("$"* "-"_);_(@_)</c:formatCode>
                <c:ptCount val="20"/>
                <c:pt idx="0">
                  <c:v>74675051.094840005</c:v>
                </c:pt>
                <c:pt idx="1">
                  <c:v>103404446.58823061</c:v>
                </c:pt>
                <c:pt idx="2">
                  <c:v>136900576.96895599</c:v>
                </c:pt>
                <c:pt idx="3">
                  <c:v>205168135.60919949</c:v>
                </c:pt>
                <c:pt idx="4">
                  <c:v>227057458.21544909</c:v>
                </c:pt>
                <c:pt idx="5">
                  <c:v>213677513.88685495</c:v>
                </c:pt>
                <c:pt idx="6">
                  <c:v>228300895.95004594</c:v>
                </c:pt>
                <c:pt idx="7">
                  <c:v>233720812.56481671</c:v>
                </c:pt>
                <c:pt idx="8">
                  <c:v>225511077.09495676</c:v>
                </c:pt>
                <c:pt idx="9">
                  <c:v>282032077.09495676</c:v>
                </c:pt>
                <c:pt idx="10">
                  <c:v>307586077.09495676</c:v>
                </c:pt>
                <c:pt idx="11">
                  <c:v>359268077.09495676</c:v>
                </c:pt>
                <c:pt idx="12">
                  <c:v>382984077.09495676</c:v>
                </c:pt>
                <c:pt idx="13">
                  <c:v>405113077.09495676</c:v>
                </c:pt>
                <c:pt idx="14">
                  <c:v>448711077.09495676</c:v>
                </c:pt>
                <c:pt idx="15">
                  <c:v>465388077.09495676</c:v>
                </c:pt>
                <c:pt idx="16">
                  <c:v>487188077.09495676</c:v>
                </c:pt>
                <c:pt idx="17">
                  <c:v>511228077.09495676</c:v>
                </c:pt>
                <c:pt idx="18">
                  <c:v>536500077.09495676</c:v>
                </c:pt>
                <c:pt idx="19">
                  <c:v>601538077.09495676</c:v>
                </c:pt>
              </c:numCache>
            </c:numRef>
          </c:val>
          <c:smooth val="0"/>
          <c:extLst>
            <c:ext xmlns:c16="http://schemas.microsoft.com/office/drawing/2014/chart" uri="{C3380CC4-5D6E-409C-BE32-E72D297353CC}">
              <c16:uniqueId val="{00000000-2C52-4010-A298-5ABE022D217D}"/>
            </c:ext>
          </c:extLst>
        </c:ser>
        <c:dLbls>
          <c:showLegendKey val="0"/>
          <c:showVal val="0"/>
          <c:showCatName val="0"/>
          <c:showSerName val="0"/>
          <c:showPercent val="0"/>
          <c:showBubbleSize val="0"/>
        </c:dLbls>
        <c:smooth val="0"/>
        <c:axId val="1892813007"/>
        <c:axId val="1892816751"/>
      </c:lineChart>
      <c:catAx>
        <c:axId val="1892813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92816751"/>
        <c:crosses val="autoZero"/>
        <c:auto val="1"/>
        <c:lblAlgn val="ctr"/>
        <c:lblOffset val="100"/>
        <c:noMultiLvlLbl val="0"/>
      </c:catAx>
      <c:valAx>
        <c:axId val="1892816751"/>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9281300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smtClean="0"/>
              <a:t>5-Year</a:t>
            </a:r>
            <a:r>
              <a:rPr lang="en-US" sz="2400" b="1" baseline="0" dirty="0" smtClean="0"/>
              <a:t> FCA Needs by Category</a:t>
            </a:r>
            <a:endParaRPr lang="en-US" sz="2400" b="1" dirty="0"/>
          </a:p>
        </c:rich>
      </c:tx>
      <c:layout>
        <c:manualLayout>
          <c:xMode val="edge"/>
          <c:yMode val="edge"/>
          <c:x val="0.33566472398223651"/>
          <c:y val="0.9303495928823595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Sheet1!$C$3</c:f>
              <c:strCache>
                <c:ptCount val="1"/>
                <c:pt idx="0">
                  <c:v>5 yr totals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C9-44EA-B8E5-E0FB6F35E47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FC9-44EA-B8E5-E0FB6F35E47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FC9-44EA-B8E5-E0FB6F35E47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FC9-44EA-B8E5-E0FB6F35E47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FC9-44EA-B8E5-E0FB6F35E47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FC9-44EA-B8E5-E0FB6F35E47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FC9-44EA-B8E5-E0FB6F35E47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FC9-44EA-B8E5-E0FB6F35E47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FC9-44EA-B8E5-E0FB6F35E47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7FC9-44EA-B8E5-E0FB6F35E47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7FC9-44EA-B8E5-E0FB6F35E47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7FC9-44EA-B8E5-E0FB6F35E472}"/>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7FC9-44EA-B8E5-E0FB6F35E472}"/>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7FC9-44EA-B8E5-E0FB6F35E472}"/>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7FC9-44EA-B8E5-E0FB6F35E472}"/>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7FC9-44EA-B8E5-E0FB6F35E472}"/>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7FC9-44EA-B8E5-E0FB6F35E472}"/>
              </c:ext>
            </c:extLst>
          </c:dPt>
          <c:dLbls>
            <c:dLbl>
              <c:idx val="1"/>
              <c:layout>
                <c:manualLayout>
                  <c:x val="-0.13704048824584109"/>
                  <c:y val="0.14756442185940816"/>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3759105320554318"/>
                      <c:h val="0.11922266106513044"/>
                    </c:manualLayout>
                  </c15:layout>
                </c:ext>
                <c:ext xmlns:c16="http://schemas.microsoft.com/office/drawing/2014/chart" uri="{C3380CC4-5D6E-409C-BE32-E72D297353CC}">
                  <c16:uniqueId val="{00000003-7FC9-44EA-B8E5-E0FB6F35E472}"/>
                </c:ext>
              </c:extLst>
            </c:dLbl>
            <c:dLbl>
              <c:idx val="2"/>
              <c:layout>
                <c:manualLayout>
                  <c:x val="3.0451865286231155E-2"/>
                  <c:y val="-0.1660572061080224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FC9-44EA-B8E5-E0FB6F35E472}"/>
                </c:ext>
              </c:extLst>
            </c:dLbl>
            <c:dLbl>
              <c:idx val="3"/>
              <c:layout>
                <c:manualLayout>
                  <c:x val="1.4195922473516708E-2"/>
                  <c:y val="-7.5986767628487328E-2"/>
                </c:manualLayout>
              </c:layout>
              <c:showLegendKey val="0"/>
              <c:showVal val="1"/>
              <c:showCatName val="1"/>
              <c:showSerName val="0"/>
              <c:showPercent val="0"/>
              <c:showBubbleSize val="0"/>
              <c:extLst>
                <c:ext xmlns:c15="http://schemas.microsoft.com/office/drawing/2012/chart" uri="{CE6537A1-D6FC-4f65-9D91-7224C49458BB}">
                  <c15:layout>
                    <c:manualLayout>
                      <c:w val="0.26890036789605648"/>
                      <c:h val="0.14935064935064934"/>
                    </c:manualLayout>
                  </c15:layout>
                </c:ext>
                <c:ext xmlns:c16="http://schemas.microsoft.com/office/drawing/2014/chart" uri="{C3380CC4-5D6E-409C-BE32-E72D297353CC}">
                  <c16:uniqueId val="{00000007-7FC9-44EA-B8E5-E0FB6F35E472}"/>
                </c:ext>
              </c:extLst>
            </c:dLbl>
            <c:dLbl>
              <c:idx val="4"/>
              <c:layout>
                <c:manualLayout>
                  <c:x val="5.4837268465581762E-2"/>
                  <c:y val="-4.284806252253611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FC9-44EA-B8E5-E0FB6F35E472}"/>
                </c:ext>
              </c:extLst>
            </c:dLbl>
            <c:dLbl>
              <c:idx val="5"/>
              <c:layout>
                <c:manualLayout>
                  <c:x val="4.6901153970492056E-2"/>
                  <c:y val="-1.6121439292931989E-2"/>
                </c:manualLayout>
              </c:layout>
              <c:showLegendKey val="0"/>
              <c:showVal val="1"/>
              <c:showCatName val="1"/>
              <c:showSerName val="0"/>
              <c:showPercent val="0"/>
              <c:showBubbleSize val="0"/>
              <c:extLst>
                <c:ext xmlns:c15="http://schemas.microsoft.com/office/drawing/2012/chart" uri="{CE6537A1-D6FC-4f65-9D91-7224C49458BB}">
                  <c15:layout>
                    <c:manualLayout>
                      <c:w val="0.20455949416691047"/>
                      <c:h val="9.9999999999999978E-2"/>
                    </c:manualLayout>
                  </c15:layout>
                </c:ext>
                <c:ext xmlns:c16="http://schemas.microsoft.com/office/drawing/2014/chart" uri="{C3380CC4-5D6E-409C-BE32-E72D297353CC}">
                  <c16:uniqueId val="{0000000B-7FC9-44EA-B8E5-E0FB6F35E472}"/>
                </c:ext>
              </c:extLst>
            </c:dLbl>
            <c:dLbl>
              <c:idx val="6"/>
              <c:layout>
                <c:manualLayout>
                  <c:x val="0.10940074341159163"/>
                  <c:y val="-3.01671236782303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FC9-44EA-B8E5-E0FB6F35E472}"/>
                </c:ext>
              </c:extLst>
            </c:dLbl>
            <c:dLbl>
              <c:idx val="7"/>
              <c:layout>
                <c:manualLayout>
                  <c:x val="0.11773427892237463"/>
                  <c:y val="1.463107846343488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FC9-44EA-B8E5-E0FB6F35E472}"/>
                </c:ext>
              </c:extLst>
            </c:dLbl>
            <c:dLbl>
              <c:idx val="8"/>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11-7FC9-44EA-B8E5-E0FB6F35E472}"/>
                </c:ext>
              </c:extLst>
            </c:dLbl>
            <c:dLbl>
              <c:idx val="9"/>
              <c:layout>
                <c:manualLayout>
                  <c:x val="0.15101976699873687"/>
                  <c:y val="-1.6607548657056846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5611144184519662"/>
                      <c:h val="0.14478176649644034"/>
                    </c:manualLayout>
                  </c15:layout>
                </c:ext>
                <c:ext xmlns:c16="http://schemas.microsoft.com/office/drawing/2014/chart" uri="{C3380CC4-5D6E-409C-BE32-E72D297353CC}">
                  <c16:uniqueId val="{00000013-7FC9-44EA-B8E5-E0FB6F35E472}"/>
                </c:ext>
              </c:extLst>
            </c:dLbl>
            <c:dLbl>
              <c:idx val="10"/>
              <c:layout>
                <c:manualLayout>
                  <c:x val="-6.6432021124317411E-2"/>
                  <c:y val="0.1212361953158411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FC9-44EA-B8E5-E0FB6F35E472}"/>
                </c:ext>
              </c:extLst>
            </c:dLbl>
            <c:dLbl>
              <c:idx val="11"/>
              <c:layout>
                <c:manualLayout>
                  <c:x val="-7.7943479593317655E-2"/>
                  <c:y val="5.3157488700493909E-2"/>
                </c:manualLayout>
              </c:layout>
              <c:showLegendKey val="0"/>
              <c:showVal val="1"/>
              <c:showCatName val="1"/>
              <c:showSerName val="0"/>
              <c:showPercent val="0"/>
              <c:showBubbleSize val="0"/>
              <c:extLst>
                <c:ext xmlns:c15="http://schemas.microsoft.com/office/drawing/2012/chart" uri="{CE6537A1-D6FC-4f65-9D91-7224C49458BB}">
                  <c15:layout>
                    <c:manualLayout>
                      <c:w val="0.1881246133629981"/>
                      <c:h val="9.9999999999999978E-2"/>
                    </c:manualLayout>
                  </c15:layout>
                </c:ext>
                <c:ext xmlns:c16="http://schemas.microsoft.com/office/drawing/2014/chart" uri="{C3380CC4-5D6E-409C-BE32-E72D297353CC}">
                  <c16:uniqueId val="{00000017-7FC9-44EA-B8E5-E0FB6F35E472}"/>
                </c:ext>
              </c:extLst>
            </c:dLbl>
            <c:dLbl>
              <c:idx val="12"/>
              <c:layout>
                <c:manualLayout>
                  <c:x val="-8.4421113701999312E-2"/>
                  <c:y val="1.682892673559574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FC9-44EA-B8E5-E0FB6F35E472}"/>
                </c:ext>
              </c:extLst>
            </c:dLbl>
            <c:dLbl>
              <c:idx val="13"/>
              <c:layout>
                <c:manualLayout>
                  <c:x val="-0.16260453486501217"/>
                  <c:y val="7.060115888069902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B-7FC9-44EA-B8E5-E0FB6F35E472}"/>
                </c:ext>
              </c:extLst>
            </c:dLbl>
            <c:dLbl>
              <c:idx val="14"/>
              <c:layout>
                <c:manualLayout>
                  <c:x val="-0.16357980384787627"/>
                  <c:y val="-7.99345928404316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7FC9-44EA-B8E5-E0FB6F35E47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Sheet1!$B$4:$B$20</c:f>
              <c:strCache>
                <c:ptCount val="17"/>
                <c:pt idx="0">
                  <c:v>Conveying</c:v>
                </c:pt>
                <c:pt idx="1">
                  <c:v>Electrical</c:v>
                </c:pt>
                <c:pt idx="2">
                  <c:v>Engineering</c:v>
                </c:pt>
                <c:pt idx="3">
                  <c:v>Life Safety/Environmental</c:v>
                </c:pt>
                <c:pt idx="4">
                  <c:v>Exterior</c:v>
                </c:pt>
                <c:pt idx="5">
                  <c:v>Exterior Enclosure</c:v>
                </c:pt>
                <c:pt idx="6">
                  <c:v>Fire Protection</c:v>
                </c:pt>
                <c:pt idx="7">
                  <c:v>Food Service_Dietary</c:v>
                </c:pt>
                <c:pt idx="8">
                  <c:v>HVAC</c:v>
                </c:pt>
                <c:pt idx="9">
                  <c:v>Interiors</c:v>
                </c:pt>
                <c:pt idx="10">
                  <c:v>Plumbing</c:v>
                </c:pt>
                <c:pt idx="11">
                  <c:v>Pool Equipment</c:v>
                </c:pt>
                <c:pt idx="12">
                  <c:v>Roofing</c:v>
                </c:pt>
                <c:pt idx="13">
                  <c:v>Site</c:v>
                </c:pt>
                <c:pt idx="14">
                  <c:v>Special Equipment</c:v>
                </c:pt>
                <c:pt idx="15">
                  <c:v>Special Systems</c:v>
                </c:pt>
                <c:pt idx="16">
                  <c:v>Surfaces</c:v>
                </c:pt>
              </c:strCache>
            </c:strRef>
          </c:cat>
          <c:val>
            <c:numRef>
              <c:f>Sheet1!$C$4:$C$20</c:f>
              <c:numCache>
                <c:formatCode>"$"#,##0</c:formatCode>
                <c:ptCount val="17"/>
                <c:pt idx="0">
                  <c:v>937686.39927127014</c:v>
                </c:pt>
                <c:pt idx="1">
                  <c:v>97101111.968539298</c:v>
                </c:pt>
                <c:pt idx="2">
                  <c:v>104708.16183980658</c:v>
                </c:pt>
                <c:pt idx="3">
                  <c:v>234604.30797267967</c:v>
                </c:pt>
                <c:pt idx="4">
                  <c:v>16022595.889694065</c:v>
                </c:pt>
                <c:pt idx="5">
                  <c:v>333931.15445926198</c:v>
                </c:pt>
                <c:pt idx="6">
                  <c:v>32113434.658992253</c:v>
                </c:pt>
                <c:pt idx="7">
                  <c:v>2456998.1032382399</c:v>
                </c:pt>
                <c:pt idx="8">
                  <c:v>84403242.494095504</c:v>
                </c:pt>
                <c:pt idx="9">
                  <c:v>45878082.872013666</c:v>
                </c:pt>
                <c:pt idx="10">
                  <c:v>7438032.1529562818</c:v>
                </c:pt>
                <c:pt idx="11">
                  <c:v>457685.83124768548</c:v>
                </c:pt>
                <c:pt idx="12">
                  <c:v>21573997.483458176</c:v>
                </c:pt>
                <c:pt idx="13">
                  <c:v>3055050.5675803577</c:v>
                </c:pt>
                <c:pt idx="14">
                  <c:v>2458816.5529865399</c:v>
                </c:pt>
                <c:pt idx="15">
                  <c:v>14770394.022415102</c:v>
                </c:pt>
                <c:pt idx="16">
                  <c:v>15037627.379239785</c:v>
                </c:pt>
              </c:numCache>
            </c:numRef>
          </c:val>
          <c:extLst>
            <c:ext xmlns:c16="http://schemas.microsoft.com/office/drawing/2014/chart" uri="{C3380CC4-5D6E-409C-BE32-E72D297353CC}">
              <c16:uniqueId val="{00000022-7FC9-44EA-B8E5-E0FB6F35E472}"/>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dirty="0">
                <a:solidFill>
                  <a:schemeClr val="tx1"/>
                </a:solidFill>
              </a:rPr>
              <a:t>Total Capital Needs vs. Available Funds and </a:t>
            </a:r>
            <a:r>
              <a:rPr lang="en-US" sz="2400" dirty="0" smtClean="0">
                <a:solidFill>
                  <a:schemeClr val="tx1"/>
                </a:solidFill>
              </a:rPr>
              <a:t>Funding </a:t>
            </a:r>
            <a:r>
              <a:rPr lang="en-US" sz="2400" dirty="0">
                <a:solidFill>
                  <a:schemeClr val="tx1"/>
                </a:solidFill>
              </a:rPr>
              <a:t>Gap</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'FCI and NEEDS'!$V$55</c:f>
              <c:strCache>
                <c:ptCount val="1"/>
                <c:pt idx="0">
                  <c:v> Total Needs </c:v>
                </c:pt>
              </c:strCache>
            </c:strRef>
          </c:tx>
          <c:spPr>
            <a:ln w="57150" cap="rnd">
              <a:solidFill>
                <a:schemeClr val="accent2"/>
              </a:solidFill>
              <a:round/>
            </a:ln>
            <a:effectLst/>
          </c:spPr>
          <c:marker>
            <c:symbol val="none"/>
          </c:marker>
          <c:dLbls>
            <c:dLbl>
              <c:idx val="3"/>
              <c:layout>
                <c:manualLayout>
                  <c:x val="-0.14321499465118992"/>
                  <c:y val="-3.6344792327451622E-2"/>
                </c:manualLayout>
              </c:layout>
              <c:spPr>
                <a:solidFill>
                  <a:sysClr val="window" lastClr="FFFFFF"/>
                </a:solidFill>
                <a:ln>
                  <a:solidFill>
                    <a:srgbClr val="000000"/>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1"/>
              <c:showPercent val="0"/>
              <c:showBubbleSize val="0"/>
              <c:extLst>
                <c:ext xmlns:c15="http://schemas.microsoft.com/office/drawing/2012/chart" uri="{CE6537A1-D6FC-4f65-9D91-7224C49458BB}">
                  <c15:layout>
                    <c:manualLayout>
                      <c:w val="0.25329435790134547"/>
                      <c:h val="6.1613381142393078E-2"/>
                    </c:manualLayout>
                  </c15:layout>
                </c:ext>
                <c:ext xmlns:c16="http://schemas.microsoft.com/office/drawing/2014/chart" uri="{C3380CC4-5D6E-409C-BE32-E72D297353CC}">
                  <c16:uniqueId val="{00000000-F2F2-40D0-9C79-799963A1900E}"/>
                </c:ext>
              </c:extLst>
            </c:dLbl>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'FCI and NEEDS'!$U$56:$U$59</c:f>
              <c:strCache>
                <c:ptCount val="4"/>
                <c:pt idx="0">
                  <c:v>2-Years</c:v>
                </c:pt>
                <c:pt idx="1">
                  <c:v>5-Years</c:v>
                </c:pt>
                <c:pt idx="2">
                  <c:v>10-Years</c:v>
                </c:pt>
                <c:pt idx="3">
                  <c:v>20-Years</c:v>
                </c:pt>
              </c:strCache>
            </c:strRef>
          </c:cat>
          <c:val>
            <c:numRef>
              <c:f>'FCI and NEEDS'!$V$56:$V$59</c:f>
              <c:numCache>
                <c:formatCode>"$"#,##0_);[Red]\("$"#,##0\)</c:formatCode>
                <c:ptCount val="4"/>
                <c:pt idx="0">
                  <c:v>195252000</c:v>
                </c:pt>
                <c:pt idx="1">
                  <c:v>466488124</c:v>
                </c:pt>
                <c:pt idx="2">
                  <c:v>767943224</c:v>
                </c:pt>
                <c:pt idx="3">
                  <c:v>1441798613</c:v>
                </c:pt>
              </c:numCache>
            </c:numRef>
          </c:val>
          <c:smooth val="0"/>
          <c:extLst>
            <c:ext xmlns:c16="http://schemas.microsoft.com/office/drawing/2014/chart" uri="{C3380CC4-5D6E-409C-BE32-E72D297353CC}">
              <c16:uniqueId val="{00000001-F2F2-40D0-9C79-799963A1900E}"/>
            </c:ext>
          </c:extLst>
        </c:ser>
        <c:ser>
          <c:idx val="1"/>
          <c:order val="1"/>
          <c:tx>
            <c:strRef>
              <c:f>'FCI and NEEDS'!$W$55</c:f>
              <c:strCache>
                <c:ptCount val="1"/>
                <c:pt idx="0">
                  <c:v> Available Funds</c:v>
                </c:pt>
              </c:strCache>
            </c:strRef>
          </c:tx>
          <c:spPr>
            <a:ln w="57150" cap="rnd">
              <a:solidFill>
                <a:schemeClr val="accent4"/>
              </a:solidFill>
              <a:round/>
            </a:ln>
            <a:effectLst/>
          </c:spPr>
          <c:marker>
            <c:symbol val="none"/>
          </c:marker>
          <c:dLbls>
            <c:dLbl>
              <c:idx val="3"/>
              <c:layout>
                <c:manualLayout>
                  <c:x val="-4.1794508064140853E-2"/>
                  <c:y val="-6.3226668921223889E-2"/>
                </c:manualLayout>
              </c:layout>
              <c:spPr>
                <a:solidFill>
                  <a:sysClr val="window" lastClr="FFFFFF"/>
                </a:solidFill>
                <a:ln>
                  <a:solidFill>
                    <a:srgbClr val="000000"/>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F2F2-40D0-9C79-799963A1900E}"/>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'FCI and NEEDS'!$U$56:$U$59</c:f>
              <c:strCache>
                <c:ptCount val="4"/>
                <c:pt idx="0">
                  <c:v>2-Years</c:v>
                </c:pt>
                <c:pt idx="1">
                  <c:v>5-Years</c:v>
                </c:pt>
                <c:pt idx="2">
                  <c:v>10-Years</c:v>
                </c:pt>
                <c:pt idx="3">
                  <c:v>20-Years</c:v>
                </c:pt>
              </c:strCache>
            </c:strRef>
          </c:cat>
          <c:val>
            <c:numRef>
              <c:f>'FCI and NEEDS'!$W$56:$W$59</c:f>
              <c:numCache>
                <c:formatCode>"$"#,##0_);[Red]\("$"#,##0\)</c:formatCode>
                <c:ptCount val="4"/>
                <c:pt idx="0">
                  <c:v>45157553</c:v>
                </c:pt>
                <c:pt idx="1">
                  <c:v>117320542</c:v>
                </c:pt>
                <c:pt idx="2">
                  <c:v>222241923</c:v>
                </c:pt>
                <c:pt idx="3">
                  <c:v>222241923</c:v>
                </c:pt>
              </c:numCache>
            </c:numRef>
          </c:val>
          <c:smooth val="0"/>
          <c:extLst>
            <c:ext xmlns:c16="http://schemas.microsoft.com/office/drawing/2014/chart" uri="{C3380CC4-5D6E-409C-BE32-E72D297353CC}">
              <c16:uniqueId val="{00000003-F2F2-40D0-9C79-799963A1900E}"/>
            </c:ext>
          </c:extLst>
        </c:ser>
        <c:ser>
          <c:idx val="2"/>
          <c:order val="2"/>
          <c:tx>
            <c:strRef>
              <c:f>'FCI and NEEDS'!$X$55</c:f>
              <c:strCache>
                <c:ptCount val="1"/>
                <c:pt idx="0">
                  <c:v>Funding Gap</c:v>
                </c:pt>
              </c:strCache>
            </c:strRef>
          </c:tx>
          <c:spPr>
            <a:ln w="57150" cap="rnd">
              <a:solidFill>
                <a:schemeClr val="accent6"/>
              </a:solidFill>
              <a:round/>
            </a:ln>
            <a:effectLst/>
          </c:spPr>
          <c:marker>
            <c:symbol val="none"/>
          </c:marker>
          <c:dLbls>
            <c:dLbl>
              <c:idx val="3"/>
              <c:layout>
                <c:manualLayout>
                  <c:x val="-4.4518646082810469E-3"/>
                  <c:y val="0.11286660542708557"/>
                </c:manualLayout>
              </c:layout>
              <c:spPr>
                <a:solidFill>
                  <a:sysClr val="window" lastClr="FFFFFF"/>
                </a:solidFill>
                <a:ln>
                  <a:solidFill>
                    <a:srgbClr val="000000"/>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1"/>
              <c:showPercent val="0"/>
              <c:showBubbleSize val="0"/>
              <c:extLst>
                <c:ext xmlns:c15="http://schemas.microsoft.com/office/drawing/2012/chart" uri="{CE6537A1-D6FC-4f65-9D91-7224C49458BB}">
                  <c15:layout>
                    <c:manualLayout>
                      <c:w val="0.13801332386990775"/>
                      <c:h val="0.10656084771348312"/>
                    </c:manualLayout>
                  </c15:layout>
                </c:ext>
                <c:ext xmlns:c16="http://schemas.microsoft.com/office/drawing/2014/chart" uri="{C3380CC4-5D6E-409C-BE32-E72D297353CC}">
                  <c16:uniqueId val="{00000004-F2F2-40D0-9C79-799963A1900E}"/>
                </c:ext>
              </c:extLst>
            </c:dLbl>
            <c:spPr>
              <a:solidFill>
                <a:sysClr val="window" lastClr="FFFFFF"/>
              </a:solidFill>
              <a:ln>
                <a:solidFill>
                  <a:srgbClr val="000000"/>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'FCI and NEEDS'!$U$56:$U$59</c:f>
              <c:strCache>
                <c:ptCount val="4"/>
                <c:pt idx="0">
                  <c:v>2-Years</c:v>
                </c:pt>
                <c:pt idx="1">
                  <c:v>5-Years</c:v>
                </c:pt>
                <c:pt idx="2">
                  <c:v>10-Years</c:v>
                </c:pt>
                <c:pt idx="3">
                  <c:v>20-Years</c:v>
                </c:pt>
              </c:strCache>
            </c:strRef>
          </c:cat>
          <c:val>
            <c:numRef>
              <c:f>'FCI and NEEDS'!$X$56:$X$59</c:f>
              <c:numCache>
                <c:formatCode>"$"#,##0_);[Red]\("$"#,##0\)</c:formatCode>
                <c:ptCount val="4"/>
                <c:pt idx="0">
                  <c:v>150094447</c:v>
                </c:pt>
                <c:pt idx="1">
                  <c:v>349167582</c:v>
                </c:pt>
                <c:pt idx="2">
                  <c:v>545701301</c:v>
                </c:pt>
                <c:pt idx="3">
                  <c:v>1219556690</c:v>
                </c:pt>
              </c:numCache>
            </c:numRef>
          </c:val>
          <c:smooth val="0"/>
          <c:extLst>
            <c:ext xmlns:c16="http://schemas.microsoft.com/office/drawing/2014/chart" uri="{C3380CC4-5D6E-409C-BE32-E72D297353CC}">
              <c16:uniqueId val="{00000005-F2F2-40D0-9C79-799963A1900E}"/>
            </c:ext>
          </c:extLst>
        </c:ser>
        <c:dLbls>
          <c:showLegendKey val="0"/>
          <c:showVal val="0"/>
          <c:showCatName val="0"/>
          <c:showSerName val="0"/>
          <c:showPercent val="0"/>
          <c:showBubbleSize val="0"/>
        </c:dLbls>
        <c:smooth val="0"/>
        <c:axId val="789308687"/>
        <c:axId val="789308271"/>
      </c:lineChart>
      <c:catAx>
        <c:axId val="789308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89308271"/>
        <c:crosses val="autoZero"/>
        <c:auto val="1"/>
        <c:lblAlgn val="ctr"/>
        <c:lblOffset val="100"/>
        <c:noMultiLvlLbl val="0"/>
      </c:catAx>
      <c:valAx>
        <c:axId val="789308271"/>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89308687"/>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F516EF93-6641-41BE-A1B4-2C59EFFDC760}" type="datetimeFigureOut">
              <a:rPr lang="en-US" smtClean="0"/>
              <a:t>8/13/2019</a:t>
            </a:fld>
            <a:endParaRPr lang="en-US"/>
          </a:p>
        </p:txBody>
      </p:sp>
      <p:sp>
        <p:nvSpPr>
          <p:cNvPr id="4" name="Footer Placeholder 3"/>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88A6502F-8449-4F96-B62C-94C5EC15DA08}" type="slidenum">
              <a:rPr lang="en-US" smtClean="0"/>
              <a:t>‹#›</a:t>
            </a:fld>
            <a:endParaRPr lang="en-US"/>
          </a:p>
        </p:txBody>
      </p:sp>
    </p:spTree>
    <p:extLst>
      <p:ext uri="{BB962C8B-B14F-4D97-AF65-F5344CB8AC3E}">
        <p14:creationId xmlns:p14="http://schemas.microsoft.com/office/powerpoint/2010/main" val="521857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71054"/>
          </a:xfrm>
          <a:prstGeom prst="rect">
            <a:avLst/>
          </a:prstGeom>
        </p:spPr>
        <p:txBody>
          <a:bodyPr vert="horz" lIns="94231" tIns="47115" rIns="94231" bIns="47115" rtlCol="0"/>
          <a:lstStyle>
            <a:lvl1pPr algn="l">
              <a:defRPr sz="1200"/>
            </a:lvl1pPr>
          </a:lstStyle>
          <a:p>
            <a:endParaRPr lang="en-US"/>
          </a:p>
        </p:txBody>
      </p:sp>
      <p:sp>
        <p:nvSpPr>
          <p:cNvPr id="3" name="Date Placeholder 2"/>
          <p:cNvSpPr>
            <a:spLocks noGrp="1"/>
          </p:cNvSpPr>
          <p:nvPr>
            <p:ph type="dt" idx="1"/>
          </p:nvPr>
        </p:nvSpPr>
        <p:spPr>
          <a:xfrm>
            <a:off x="4023093" y="0"/>
            <a:ext cx="3077739" cy="471054"/>
          </a:xfrm>
          <a:prstGeom prst="rect">
            <a:avLst/>
          </a:prstGeom>
        </p:spPr>
        <p:txBody>
          <a:bodyPr vert="horz" lIns="94231" tIns="47115" rIns="94231" bIns="47115" rtlCol="0"/>
          <a:lstStyle>
            <a:lvl1pPr algn="r">
              <a:defRPr sz="1200"/>
            </a:lvl1pPr>
          </a:lstStyle>
          <a:p>
            <a:fld id="{FDD95981-02C0-054E-B553-ECAA1DB73F5D}" type="datetimeFigureOut">
              <a:rPr lang="en-US" smtClean="0"/>
              <a:t>8/13/2019</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518204"/>
            <a:ext cx="5681980" cy="3696713"/>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3"/>
            <a:ext cx="3077739" cy="471053"/>
          </a:xfrm>
          <a:prstGeom prst="rect">
            <a:avLst/>
          </a:prstGeom>
        </p:spPr>
        <p:txBody>
          <a:bodyPr vert="horz" lIns="94231" tIns="47115" rIns="94231" bIns="47115"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31" tIns="47115" rIns="94231" bIns="47115" rtlCol="0" anchor="b"/>
          <a:lstStyle>
            <a:lvl1pPr algn="r">
              <a:defRPr sz="1200"/>
            </a:lvl1pPr>
          </a:lstStyle>
          <a:p>
            <a:fld id="{BAC1ACDE-C9BD-F44A-AD86-E80E9F39878D}" type="slidenum">
              <a:rPr lang="en-US" smtClean="0"/>
              <a:t>‹#›</a:t>
            </a:fld>
            <a:endParaRPr lang="en-US"/>
          </a:p>
        </p:txBody>
      </p:sp>
    </p:spTree>
    <p:extLst>
      <p:ext uri="{BB962C8B-B14F-4D97-AF65-F5344CB8AC3E}">
        <p14:creationId xmlns:p14="http://schemas.microsoft.com/office/powerpoint/2010/main" val="481189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201112-B8B2-194C-B3BA-47047FED048F}" type="slidenum">
              <a:rPr lang="en-US" smtClean="0"/>
              <a:t>1</a:t>
            </a:fld>
            <a:endParaRPr lang="en-US"/>
          </a:p>
        </p:txBody>
      </p:sp>
    </p:spTree>
    <p:extLst>
      <p:ext uri="{BB962C8B-B14F-4D97-AF65-F5344CB8AC3E}">
        <p14:creationId xmlns:p14="http://schemas.microsoft.com/office/powerpoint/2010/main" val="2068818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10</a:t>
            </a:fld>
            <a:endParaRPr lang="en-US"/>
          </a:p>
        </p:txBody>
      </p:sp>
    </p:spTree>
    <p:extLst>
      <p:ext uri="{BB962C8B-B14F-4D97-AF65-F5344CB8AC3E}">
        <p14:creationId xmlns:p14="http://schemas.microsoft.com/office/powerpoint/2010/main" val="3076879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11</a:t>
            </a:fld>
            <a:endParaRPr lang="en-US"/>
          </a:p>
        </p:txBody>
      </p:sp>
    </p:spTree>
    <p:extLst>
      <p:ext uri="{BB962C8B-B14F-4D97-AF65-F5344CB8AC3E}">
        <p14:creationId xmlns:p14="http://schemas.microsoft.com/office/powerpoint/2010/main" val="532456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12</a:t>
            </a:fld>
            <a:endParaRPr lang="en-US"/>
          </a:p>
        </p:txBody>
      </p:sp>
    </p:spTree>
    <p:extLst>
      <p:ext uri="{BB962C8B-B14F-4D97-AF65-F5344CB8AC3E}">
        <p14:creationId xmlns:p14="http://schemas.microsoft.com/office/powerpoint/2010/main" val="3776554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34</a:t>
            </a:fld>
            <a:endParaRPr lang="en-US"/>
          </a:p>
        </p:txBody>
      </p:sp>
    </p:spTree>
    <p:extLst>
      <p:ext uri="{BB962C8B-B14F-4D97-AF65-F5344CB8AC3E}">
        <p14:creationId xmlns:p14="http://schemas.microsoft.com/office/powerpoint/2010/main" val="690277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35</a:t>
            </a:fld>
            <a:endParaRPr lang="en-US"/>
          </a:p>
        </p:txBody>
      </p:sp>
    </p:spTree>
    <p:extLst>
      <p:ext uri="{BB962C8B-B14F-4D97-AF65-F5344CB8AC3E}">
        <p14:creationId xmlns:p14="http://schemas.microsoft.com/office/powerpoint/2010/main" val="1151542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36</a:t>
            </a:fld>
            <a:endParaRPr lang="en-US"/>
          </a:p>
        </p:txBody>
      </p:sp>
    </p:spTree>
    <p:extLst>
      <p:ext uri="{BB962C8B-B14F-4D97-AF65-F5344CB8AC3E}">
        <p14:creationId xmlns:p14="http://schemas.microsoft.com/office/powerpoint/2010/main" val="3382218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37</a:t>
            </a:fld>
            <a:endParaRPr lang="en-US"/>
          </a:p>
        </p:txBody>
      </p:sp>
    </p:spTree>
    <p:extLst>
      <p:ext uri="{BB962C8B-B14F-4D97-AF65-F5344CB8AC3E}">
        <p14:creationId xmlns:p14="http://schemas.microsoft.com/office/powerpoint/2010/main" val="1572284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51</a:t>
            </a:fld>
            <a:endParaRPr lang="en-US"/>
          </a:p>
        </p:txBody>
      </p:sp>
    </p:spTree>
    <p:extLst>
      <p:ext uri="{BB962C8B-B14F-4D97-AF65-F5344CB8AC3E}">
        <p14:creationId xmlns:p14="http://schemas.microsoft.com/office/powerpoint/2010/main" val="2569238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52</a:t>
            </a:fld>
            <a:endParaRPr lang="en-US"/>
          </a:p>
        </p:txBody>
      </p:sp>
    </p:spTree>
    <p:extLst>
      <p:ext uri="{BB962C8B-B14F-4D97-AF65-F5344CB8AC3E}">
        <p14:creationId xmlns:p14="http://schemas.microsoft.com/office/powerpoint/2010/main" val="1259728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53</a:t>
            </a:fld>
            <a:endParaRPr lang="en-US"/>
          </a:p>
        </p:txBody>
      </p:sp>
    </p:spTree>
    <p:extLst>
      <p:ext uri="{BB962C8B-B14F-4D97-AF65-F5344CB8AC3E}">
        <p14:creationId xmlns:p14="http://schemas.microsoft.com/office/powerpoint/2010/main" val="2596946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2</a:t>
            </a:fld>
            <a:endParaRPr lang="en-US"/>
          </a:p>
        </p:txBody>
      </p:sp>
    </p:spTree>
    <p:extLst>
      <p:ext uri="{BB962C8B-B14F-4D97-AF65-F5344CB8AC3E}">
        <p14:creationId xmlns:p14="http://schemas.microsoft.com/office/powerpoint/2010/main" val="491592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54</a:t>
            </a:fld>
            <a:endParaRPr lang="en-US"/>
          </a:p>
        </p:txBody>
      </p:sp>
    </p:spTree>
    <p:extLst>
      <p:ext uri="{BB962C8B-B14F-4D97-AF65-F5344CB8AC3E}">
        <p14:creationId xmlns:p14="http://schemas.microsoft.com/office/powerpoint/2010/main" val="735613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55</a:t>
            </a:fld>
            <a:endParaRPr lang="en-US"/>
          </a:p>
        </p:txBody>
      </p:sp>
    </p:spTree>
    <p:extLst>
      <p:ext uri="{BB962C8B-B14F-4D97-AF65-F5344CB8AC3E}">
        <p14:creationId xmlns:p14="http://schemas.microsoft.com/office/powerpoint/2010/main" val="186510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56</a:t>
            </a:fld>
            <a:endParaRPr lang="en-US"/>
          </a:p>
        </p:txBody>
      </p:sp>
    </p:spTree>
    <p:extLst>
      <p:ext uri="{BB962C8B-B14F-4D97-AF65-F5344CB8AC3E}">
        <p14:creationId xmlns:p14="http://schemas.microsoft.com/office/powerpoint/2010/main" val="2349169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57</a:t>
            </a:fld>
            <a:endParaRPr lang="en-US"/>
          </a:p>
        </p:txBody>
      </p:sp>
    </p:spTree>
    <p:extLst>
      <p:ext uri="{BB962C8B-B14F-4D97-AF65-F5344CB8AC3E}">
        <p14:creationId xmlns:p14="http://schemas.microsoft.com/office/powerpoint/2010/main" val="900158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58</a:t>
            </a:fld>
            <a:endParaRPr lang="en-US"/>
          </a:p>
        </p:txBody>
      </p:sp>
    </p:spTree>
    <p:extLst>
      <p:ext uri="{BB962C8B-B14F-4D97-AF65-F5344CB8AC3E}">
        <p14:creationId xmlns:p14="http://schemas.microsoft.com/office/powerpoint/2010/main" val="1713493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59</a:t>
            </a:fld>
            <a:endParaRPr lang="en-US"/>
          </a:p>
        </p:txBody>
      </p:sp>
    </p:spTree>
    <p:extLst>
      <p:ext uri="{BB962C8B-B14F-4D97-AF65-F5344CB8AC3E}">
        <p14:creationId xmlns:p14="http://schemas.microsoft.com/office/powerpoint/2010/main" val="2038503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60</a:t>
            </a:fld>
            <a:endParaRPr lang="en-US"/>
          </a:p>
        </p:txBody>
      </p:sp>
    </p:spTree>
    <p:extLst>
      <p:ext uri="{BB962C8B-B14F-4D97-AF65-F5344CB8AC3E}">
        <p14:creationId xmlns:p14="http://schemas.microsoft.com/office/powerpoint/2010/main" val="796935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61</a:t>
            </a:fld>
            <a:endParaRPr lang="en-US"/>
          </a:p>
        </p:txBody>
      </p:sp>
    </p:spTree>
    <p:extLst>
      <p:ext uri="{BB962C8B-B14F-4D97-AF65-F5344CB8AC3E}">
        <p14:creationId xmlns:p14="http://schemas.microsoft.com/office/powerpoint/2010/main" val="3358923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81</a:t>
            </a:fld>
            <a:endParaRPr lang="en-US"/>
          </a:p>
        </p:txBody>
      </p:sp>
    </p:spTree>
    <p:extLst>
      <p:ext uri="{BB962C8B-B14F-4D97-AF65-F5344CB8AC3E}">
        <p14:creationId xmlns:p14="http://schemas.microsoft.com/office/powerpoint/2010/main" val="947203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3</a:t>
            </a:fld>
            <a:endParaRPr lang="en-US"/>
          </a:p>
        </p:txBody>
      </p:sp>
    </p:spTree>
    <p:extLst>
      <p:ext uri="{BB962C8B-B14F-4D97-AF65-F5344CB8AC3E}">
        <p14:creationId xmlns:p14="http://schemas.microsoft.com/office/powerpoint/2010/main" val="3696970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4</a:t>
            </a:fld>
            <a:endParaRPr lang="en-US"/>
          </a:p>
        </p:txBody>
      </p:sp>
    </p:spTree>
    <p:extLst>
      <p:ext uri="{BB962C8B-B14F-4D97-AF65-F5344CB8AC3E}">
        <p14:creationId xmlns:p14="http://schemas.microsoft.com/office/powerpoint/2010/main" val="174283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5</a:t>
            </a:fld>
            <a:endParaRPr lang="en-US"/>
          </a:p>
        </p:txBody>
      </p:sp>
    </p:spTree>
    <p:extLst>
      <p:ext uri="{BB962C8B-B14F-4D97-AF65-F5344CB8AC3E}">
        <p14:creationId xmlns:p14="http://schemas.microsoft.com/office/powerpoint/2010/main" val="280582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6</a:t>
            </a:fld>
            <a:endParaRPr lang="en-US"/>
          </a:p>
        </p:txBody>
      </p:sp>
    </p:spTree>
    <p:extLst>
      <p:ext uri="{BB962C8B-B14F-4D97-AF65-F5344CB8AC3E}">
        <p14:creationId xmlns:p14="http://schemas.microsoft.com/office/powerpoint/2010/main" val="3643731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7</a:t>
            </a:fld>
            <a:endParaRPr lang="en-US"/>
          </a:p>
        </p:txBody>
      </p:sp>
    </p:spTree>
    <p:extLst>
      <p:ext uri="{BB962C8B-B14F-4D97-AF65-F5344CB8AC3E}">
        <p14:creationId xmlns:p14="http://schemas.microsoft.com/office/powerpoint/2010/main" val="76911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8</a:t>
            </a:fld>
            <a:endParaRPr lang="en-US"/>
          </a:p>
        </p:txBody>
      </p:sp>
    </p:spTree>
    <p:extLst>
      <p:ext uri="{BB962C8B-B14F-4D97-AF65-F5344CB8AC3E}">
        <p14:creationId xmlns:p14="http://schemas.microsoft.com/office/powerpoint/2010/main" val="2467275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C1ACDE-C9BD-F44A-AD86-E80E9F39878D}" type="slidenum">
              <a:rPr lang="en-US" smtClean="0"/>
              <a:t>9</a:t>
            </a:fld>
            <a:endParaRPr lang="en-US"/>
          </a:p>
        </p:txBody>
      </p:sp>
    </p:spTree>
    <p:extLst>
      <p:ext uri="{BB962C8B-B14F-4D97-AF65-F5344CB8AC3E}">
        <p14:creationId xmlns:p14="http://schemas.microsoft.com/office/powerpoint/2010/main" val="2836646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4" y="1"/>
            <a:ext cx="12185229" cy="6857999"/>
          </a:xfrm>
          <a:prstGeom prst="rect">
            <a:avLst/>
          </a:prstGeom>
        </p:spPr>
      </p:pic>
      <p:sp>
        <p:nvSpPr>
          <p:cNvPr id="9" name="Title Placeholder 1"/>
          <p:cNvSpPr>
            <a:spLocks noGrp="1"/>
          </p:cNvSpPr>
          <p:nvPr>
            <p:ph type="title" hasCustomPrompt="1"/>
          </p:nvPr>
        </p:nvSpPr>
        <p:spPr>
          <a:xfrm>
            <a:off x="711200" y="1905000"/>
            <a:ext cx="7416800" cy="2235200"/>
          </a:xfrm>
          <a:prstGeom prst="rect">
            <a:avLst/>
          </a:prstGeom>
        </p:spPr>
        <p:txBody>
          <a:bodyPr vert="horz" lIns="91440" tIns="45720" rIns="91440" bIns="45720" rtlCol="0" anchor="ctr">
            <a:noAutofit/>
          </a:bodyPr>
          <a:lstStyle>
            <a:lvl1pPr algn="l">
              <a:defRPr sz="4800" i="0">
                <a:solidFill>
                  <a:srgbClr val="2A85C7"/>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678398357"/>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8000" y="1295400"/>
            <a:ext cx="11074400" cy="4267200"/>
          </a:xfrm>
          <a:prstGeom prst="rect">
            <a:avLst/>
          </a:prstGeom>
        </p:spPr>
        <p:txBody>
          <a:bodyPr>
            <a:normAutofit/>
          </a:bodyPr>
          <a:lstStyle>
            <a:lvl1pPr marL="0" indent="0">
              <a:buNone/>
              <a:defRPr sz="2667">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None/>
              <a:defRPr/>
            </a:lvl5pPr>
          </a:lstStyle>
          <a:p>
            <a:pPr lvl="0"/>
            <a:r>
              <a:rPr lang="en-US" smtClean="0"/>
              <a:t>Edit Master text styles</a:t>
            </a:r>
          </a:p>
        </p:txBody>
      </p:sp>
      <p:sp>
        <p:nvSpPr>
          <p:cNvPr id="5" name="Text Placeholder 2"/>
          <p:cNvSpPr>
            <a:spLocks noGrp="1"/>
          </p:cNvSpPr>
          <p:nvPr>
            <p:ph type="body" sz="quarter" idx="11"/>
          </p:nvPr>
        </p:nvSpPr>
        <p:spPr>
          <a:xfrm>
            <a:off x="508000" y="482600"/>
            <a:ext cx="8229600" cy="609600"/>
          </a:xfrm>
          <a:prstGeom prst="rect">
            <a:avLst/>
          </a:prstGeom>
        </p:spPr>
        <p:txBody>
          <a:bodyPr>
            <a:normAutofit/>
          </a:bodyPr>
          <a:lstStyle>
            <a:lvl1pPr marL="0" indent="0">
              <a:buNone/>
              <a:defRPr sz="2667" b="1">
                <a:solidFill>
                  <a:srgbClr val="2A85C7"/>
                </a:solidFill>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None/>
              <a:defRPr/>
            </a:lvl5pPr>
          </a:lstStyle>
          <a:p>
            <a:pPr lvl="0"/>
            <a:r>
              <a:rPr lang="en-US" smtClean="0"/>
              <a:t>Edit Master text styles</a:t>
            </a:r>
          </a:p>
        </p:txBody>
      </p:sp>
    </p:spTree>
    <p:extLst>
      <p:ext uri="{BB962C8B-B14F-4D97-AF65-F5344CB8AC3E}">
        <p14:creationId xmlns:p14="http://schemas.microsoft.com/office/powerpoint/2010/main" val="493551217"/>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892800" y="1295400"/>
            <a:ext cx="4978400" cy="4368800"/>
          </a:xfrm>
          <a:prstGeom prst="rect">
            <a:avLst/>
          </a:prstGeom>
        </p:spPr>
        <p:txBody>
          <a:bodyPr/>
          <a:lstStyle>
            <a:lvl1pPr>
              <a:defRPr sz="2667" b="0">
                <a:latin typeface="Arial" pitchFamily="34" charset="0"/>
                <a:cs typeface="Arial" pitchFamily="34" charset="0"/>
              </a:defRPr>
            </a:lvl1pPr>
            <a:lvl2pPr>
              <a:defRPr sz="2400" b="0">
                <a:latin typeface="Arial" pitchFamily="34" charset="0"/>
                <a:cs typeface="Arial" pitchFamily="34" charset="0"/>
              </a:defRPr>
            </a:lvl2pPr>
            <a:lvl3pPr>
              <a:defRPr sz="2133" b="0">
                <a:latin typeface="Arial" pitchFamily="34" charset="0"/>
                <a:cs typeface="Arial" pitchFamily="34" charset="0"/>
              </a:defRPr>
            </a:lvl3pPr>
            <a:lvl4pPr>
              <a:defRPr sz="1867" b="0">
                <a:latin typeface="Arial" pitchFamily="34" charset="0"/>
                <a:cs typeface="Arial" pitchFamily="34" charset="0"/>
              </a:defRPr>
            </a:lvl4pPr>
            <a:lvl5pPr>
              <a:defRPr sz="1867" b="0">
                <a:latin typeface="Arial" pitchFamily="34" charset="0"/>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3"/>
          <p:cNvSpPr>
            <a:spLocks noGrp="1"/>
          </p:cNvSpPr>
          <p:nvPr>
            <p:ph sz="quarter" idx="11"/>
          </p:nvPr>
        </p:nvSpPr>
        <p:spPr>
          <a:xfrm>
            <a:off x="508000" y="1295400"/>
            <a:ext cx="5205171" cy="4368800"/>
          </a:xfrm>
          <a:prstGeom prst="rect">
            <a:avLst/>
          </a:prstGeom>
        </p:spPr>
        <p:txBody>
          <a:bodyPr/>
          <a:lstStyle>
            <a:lvl1pPr>
              <a:defRPr sz="2667" b="0">
                <a:latin typeface="Arial" pitchFamily="34" charset="0"/>
                <a:cs typeface="Arial" pitchFamily="34" charset="0"/>
              </a:defRPr>
            </a:lvl1pPr>
            <a:lvl2pPr>
              <a:defRPr sz="2400" b="0">
                <a:latin typeface="Arial" pitchFamily="34" charset="0"/>
                <a:cs typeface="Arial" pitchFamily="34" charset="0"/>
              </a:defRPr>
            </a:lvl2pPr>
            <a:lvl3pPr>
              <a:defRPr sz="2133" b="0">
                <a:latin typeface="Arial" pitchFamily="34" charset="0"/>
                <a:cs typeface="Arial" pitchFamily="34" charset="0"/>
              </a:defRPr>
            </a:lvl3pPr>
            <a:lvl4pPr>
              <a:defRPr sz="1867" b="0">
                <a:latin typeface="Arial" pitchFamily="34" charset="0"/>
                <a:cs typeface="Arial" pitchFamily="34" charset="0"/>
              </a:defRPr>
            </a:lvl4pPr>
            <a:lvl5pPr>
              <a:defRPr sz="1867" b="0">
                <a:latin typeface="Arial" pitchFamily="34" charset="0"/>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
          <p:cNvSpPr>
            <a:spLocks noGrp="1"/>
          </p:cNvSpPr>
          <p:nvPr>
            <p:ph type="body" sz="quarter" idx="12"/>
          </p:nvPr>
        </p:nvSpPr>
        <p:spPr>
          <a:xfrm>
            <a:off x="508000" y="482600"/>
            <a:ext cx="8229600" cy="609600"/>
          </a:xfrm>
          <a:prstGeom prst="rect">
            <a:avLst/>
          </a:prstGeom>
        </p:spPr>
        <p:txBody>
          <a:bodyPr>
            <a:normAutofit/>
          </a:bodyPr>
          <a:lstStyle>
            <a:lvl1pPr marL="0" indent="0">
              <a:buNone/>
              <a:defRPr sz="2667" b="1">
                <a:solidFill>
                  <a:srgbClr val="2A85C7"/>
                </a:solidFill>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None/>
              <a:defRPr/>
            </a:lvl5pPr>
          </a:lstStyle>
          <a:p>
            <a:pPr lvl="0"/>
            <a:r>
              <a:rPr lang="en-US" smtClean="0"/>
              <a:t>Edit Master text styles</a:t>
            </a:r>
          </a:p>
        </p:txBody>
      </p:sp>
    </p:spTree>
    <p:extLst>
      <p:ext uri="{BB962C8B-B14F-4D97-AF65-F5344CB8AC3E}">
        <p14:creationId xmlns:p14="http://schemas.microsoft.com/office/powerpoint/2010/main" val="3878498980"/>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508000" y="1295400"/>
            <a:ext cx="11176000" cy="4267200"/>
          </a:xfrm>
          <a:prstGeom prst="rect">
            <a:avLst/>
          </a:prstGeom>
        </p:spPr>
        <p:txBody>
          <a:bodyPr/>
          <a:lstStyle>
            <a:lvl1pPr>
              <a:defRPr sz="2667">
                <a:latin typeface="Arial" pitchFamily="34" charset="0"/>
                <a:cs typeface="Arial" pitchFamily="34" charset="0"/>
              </a:defRPr>
            </a:lvl1pPr>
          </a:lstStyle>
          <a:p>
            <a:r>
              <a:rPr lang="en-US" smtClean="0"/>
              <a:t>Click icon to add picture</a:t>
            </a:r>
            <a:endParaRPr lang="en-US" dirty="0"/>
          </a:p>
        </p:txBody>
      </p:sp>
      <p:sp>
        <p:nvSpPr>
          <p:cNvPr id="8" name="Text Placeholder 2"/>
          <p:cNvSpPr>
            <a:spLocks noGrp="1"/>
          </p:cNvSpPr>
          <p:nvPr>
            <p:ph type="body" sz="quarter" idx="12"/>
          </p:nvPr>
        </p:nvSpPr>
        <p:spPr>
          <a:xfrm>
            <a:off x="508000" y="482600"/>
            <a:ext cx="8229600" cy="609600"/>
          </a:xfrm>
          <a:prstGeom prst="rect">
            <a:avLst/>
          </a:prstGeom>
        </p:spPr>
        <p:txBody>
          <a:bodyPr>
            <a:normAutofit/>
          </a:bodyPr>
          <a:lstStyle>
            <a:lvl1pPr marL="0" indent="0">
              <a:buNone/>
              <a:defRPr sz="2667" b="1">
                <a:solidFill>
                  <a:srgbClr val="2A85C7"/>
                </a:solidFill>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None/>
              <a:defRPr/>
            </a:lvl5pPr>
          </a:lstStyle>
          <a:p>
            <a:pPr lvl="0"/>
            <a:r>
              <a:rPr lang="en-US" smtClean="0"/>
              <a:t>Edit Master text styles</a:t>
            </a:r>
          </a:p>
        </p:txBody>
      </p:sp>
    </p:spTree>
    <p:extLst>
      <p:ext uri="{BB962C8B-B14F-4D97-AF65-F5344CB8AC3E}">
        <p14:creationId xmlns:p14="http://schemas.microsoft.com/office/powerpoint/2010/main" val="3102637281"/>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December 11, 2018</a:t>
            </a:r>
          </a:p>
        </p:txBody>
      </p:sp>
      <p:sp>
        <p:nvSpPr>
          <p:cNvPr id="5" name="Footer Placeholder 4"/>
          <p:cNvSpPr>
            <a:spLocks noGrp="1"/>
          </p:cNvSpPr>
          <p:nvPr>
            <p:ph type="ftr" sz="quarter" idx="11"/>
          </p:nvPr>
        </p:nvSpPr>
        <p:spPr/>
        <p:txBody>
          <a:bodyPr/>
          <a:lstStyle/>
          <a:p>
            <a:r>
              <a:rPr lang="en-US"/>
              <a:t>AAPS Facilities Condition Assessment</a:t>
            </a:r>
          </a:p>
        </p:txBody>
      </p:sp>
      <p:sp>
        <p:nvSpPr>
          <p:cNvPr id="6" name="Slide Number Placeholder 5"/>
          <p:cNvSpPr>
            <a:spLocks noGrp="1"/>
          </p:cNvSpPr>
          <p:nvPr>
            <p:ph type="sldNum" sz="quarter" idx="12"/>
          </p:nvPr>
        </p:nvSpPr>
        <p:spPr/>
        <p:txBody>
          <a:bodyPr/>
          <a:lstStyle/>
          <a:p>
            <a:fld id="{DFDA7B31-6DA4-A642-9221-73BBAF8BB92E}" type="slidenum">
              <a:rPr lang="en-US" smtClean="0"/>
              <a:t>‹#›</a:t>
            </a:fld>
            <a:endParaRPr lang="en-US"/>
          </a:p>
        </p:txBody>
      </p:sp>
    </p:spTree>
    <p:extLst>
      <p:ext uri="{BB962C8B-B14F-4D97-AF65-F5344CB8AC3E}">
        <p14:creationId xmlns:p14="http://schemas.microsoft.com/office/powerpoint/2010/main" val="3075750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9148" y="201168"/>
            <a:ext cx="11887200" cy="727188"/>
          </a:xfrm>
        </p:spPr>
        <p:txBody>
          <a:bodyPr anchor="ctr">
            <a:normAutofit/>
          </a:bodyPr>
          <a:lstStyle>
            <a:lvl1pPr marL="0" algn="ctr">
              <a:defRPr sz="4400" b="0">
                <a:solidFill>
                  <a:schemeClr val="accent2"/>
                </a:solidFill>
                <a:latin typeface="Franklin Gothic" charset="0"/>
                <a:ea typeface="Franklin Gothic" charset="0"/>
                <a:cs typeface="Franklin Gothic"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t>December 11, 2018</a:t>
            </a:r>
            <a:endParaRPr lang="en-US" dirty="0"/>
          </a:p>
        </p:txBody>
      </p:sp>
      <p:sp>
        <p:nvSpPr>
          <p:cNvPr id="5" name="Footer Placeholder 4"/>
          <p:cNvSpPr>
            <a:spLocks noGrp="1"/>
          </p:cNvSpPr>
          <p:nvPr>
            <p:ph type="ftr" sz="quarter" idx="11"/>
          </p:nvPr>
        </p:nvSpPr>
        <p:spPr/>
        <p:txBody>
          <a:bodyPr/>
          <a:lstStyle>
            <a:lvl1pPr>
              <a:defRPr/>
            </a:lvl1pPr>
          </a:lstStyle>
          <a:p>
            <a:r>
              <a:rPr lang="en-US"/>
              <a:t>AAPS Facilities Condition Assessment</a:t>
            </a:r>
            <a:endParaRPr lang="en-US" dirty="0"/>
          </a:p>
        </p:txBody>
      </p:sp>
      <p:sp>
        <p:nvSpPr>
          <p:cNvPr id="6" name="Slide Number Placeholder 5"/>
          <p:cNvSpPr>
            <a:spLocks noGrp="1"/>
          </p:cNvSpPr>
          <p:nvPr>
            <p:ph type="sldNum" sz="quarter" idx="12"/>
          </p:nvPr>
        </p:nvSpPr>
        <p:spPr>
          <a:xfrm>
            <a:off x="10109468" y="6371216"/>
            <a:ext cx="1312025" cy="365125"/>
          </a:xfrm>
        </p:spPr>
        <p:txBody>
          <a:bodyPr/>
          <a:lstStyle/>
          <a:p>
            <a:fld id="{DFDA7B31-6DA4-A642-9221-73BBAF8BB92E}" type="slidenum">
              <a:rPr lang="en-US" smtClean="0"/>
              <a:t>‹#›</a:t>
            </a:fld>
            <a:endParaRPr lang="en-US"/>
          </a:p>
        </p:txBody>
      </p:sp>
      <p:sp>
        <p:nvSpPr>
          <p:cNvPr id="7" name="Rectangle 6"/>
          <p:cNvSpPr/>
          <p:nvPr userDrawn="1"/>
        </p:nvSpPr>
        <p:spPr>
          <a:xfrm>
            <a:off x="1097280" y="1651247"/>
            <a:ext cx="10132972" cy="194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287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a:t>December 11, 2018</a:t>
            </a:r>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AAPS Facilities Condition Assessment</a:t>
            </a:r>
          </a:p>
        </p:txBody>
      </p:sp>
      <p:sp>
        <p:nvSpPr>
          <p:cNvPr id="9" name="Slide Number Placeholder 8"/>
          <p:cNvSpPr>
            <a:spLocks noGrp="1"/>
          </p:cNvSpPr>
          <p:nvPr>
            <p:ph type="sldNum" sz="quarter" idx="12"/>
          </p:nvPr>
        </p:nvSpPr>
        <p:spPr/>
        <p:txBody>
          <a:bodyPr/>
          <a:lstStyle/>
          <a:p>
            <a:fld id="{DFDA7B31-6DA4-A642-9221-73BBAF8BB92E}" type="slidenum">
              <a:rPr lang="en-US" smtClean="0"/>
              <a:t>‹#›</a:t>
            </a:fld>
            <a:endParaRPr lang="en-US"/>
          </a:p>
        </p:txBody>
      </p:sp>
    </p:spTree>
    <p:extLst>
      <p:ext uri="{BB962C8B-B14F-4D97-AF65-F5344CB8AC3E}">
        <p14:creationId xmlns:p14="http://schemas.microsoft.com/office/powerpoint/2010/main" val="86636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
            <a:ext cx="12185232" cy="6857999"/>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3200" y="224413"/>
            <a:ext cx="2946400" cy="867787"/>
          </a:xfrm>
          <a:prstGeom prst="rect">
            <a:avLst/>
          </a:prstGeom>
        </p:spPr>
      </p:pic>
      <p:pic>
        <p:nvPicPr>
          <p:cNvPr id="5" name="Picture 4"/>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940078" y="6418295"/>
            <a:ext cx="1983683" cy="326801"/>
          </a:xfrm>
          <a:prstGeom prst="rect">
            <a:avLst/>
          </a:prstGeom>
        </p:spPr>
      </p:pic>
    </p:spTree>
    <p:extLst>
      <p:ext uri="{BB962C8B-B14F-4D97-AF65-F5344CB8AC3E}">
        <p14:creationId xmlns:p14="http://schemas.microsoft.com/office/powerpoint/2010/main" val="178764697"/>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Lst>
  <p:hf hdr="0"/>
  <p:txStyles>
    <p:titleStyle>
      <a:lvl1pPr algn="r" defTabSz="1219170" rtl="0" eaLnBrk="1" latinLnBrk="0" hangingPunct="1">
        <a:spcBef>
          <a:spcPct val="0"/>
        </a:spcBef>
        <a:buNone/>
        <a:defRPr sz="2667" b="1" kern="1200">
          <a:solidFill>
            <a:schemeClr val="tx1"/>
          </a:solidFill>
          <a:latin typeface="Avenir 85 Heavy" pitchFamily="50" charset="0"/>
          <a:ea typeface="+mj-ea"/>
          <a:cs typeface="+mj-cs"/>
        </a:defRPr>
      </a:lvl1pPr>
    </p:titleStyle>
    <p:bodyStyle>
      <a:lvl1pPr marL="457189" indent="-457189" algn="l" defTabSz="1219170" rtl="0" eaLnBrk="1" latinLnBrk="0" hangingPunct="1">
        <a:spcBef>
          <a:spcPct val="20000"/>
        </a:spcBef>
        <a:buClr>
          <a:schemeClr val="tx2">
            <a:lumMod val="60000"/>
            <a:lumOff val="40000"/>
          </a:schemeClr>
        </a:buClr>
        <a:buFont typeface="Arial" pitchFamily="34" charset="0"/>
        <a:buChar char="•"/>
        <a:defRPr sz="3200" kern="1200">
          <a:solidFill>
            <a:schemeClr val="tx1"/>
          </a:solidFill>
          <a:latin typeface="Avenir LT Std 45 Book" pitchFamily="34" charset="0"/>
          <a:ea typeface="+mn-ea"/>
          <a:cs typeface="+mn-cs"/>
        </a:defRPr>
      </a:lvl1pPr>
      <a:lvl2pPr marL="990575" indent="-380990" algn="l" defTabSz="1219170" rtl="0" eaLnBrk="1" latinLnBrk="0" hangingPunct="1">
        <a:spcBef>
          <a:spcPct val="20000"/>
        </a:spcBef>
        <a:buClr>
          <a:schemeClr val="tx2">
            <a:lumMod val="60000"/>
            <a:lumOff val="40000"/>
          </a:schemeClr>
        </a:buClr>
        <a:buFont typeface="Arial" pitchFamily="34" charset="0"/>
        <a:buChar char="•"/>
        <a:defRPr sz="2667" kern="1200">
          <a:solidFill>
            <a:schemeClr val="tx1"/>
          </a:solidFill>
          <a:latin typeface="Avenir LT Std 45 Book" pitchFamily="34" charset="0"/>
          <a:ea typeface="+mn-ea"/>
          <a:cs typeface="+mn-cs"/>
        </a:defRPr>
      </a:lvl2pPr>
      <a:lvl3pPr marL="1523962" indent="-304792" algn="l" defTabSz="1219170" rtl="0" eaLnBrk="1" latinLnBrk="0" hangingPunct="1">
        <a:spcBef>
          <a:spcPct val="20000"/>
        </a:spcBef>
        <a:buClr>
          <a:schemeClr val="tx2">
            <a:lumMod val="60000"/>
            <a:lumOff val="40000"/>
          </a:schemeClr>
        </a:buClr>
        <a:buFont typeface="Arial" pitchFamily="34" charset="0"/>
        <a:buChar char="•"/>
        <a:defRPr sz="2400" kern="1200">
          <a:solidFill>
            <a:schemeClr val="tx1"/>
          </a:solidFill>
          <a:latin typeface="Avenir LT Std 45 Book" pitchFamily="34" charset="0"/>
          <a:ea typeface="+mn-ea"/>
          <a:cs typeface="+mn-cs"/>
        </a:defRPr>
      </a:lvl3pPr>
      <a:lvl4pPr marL="2133547" indent="-304792" algn="l" defTabSz="1219170" rtl="0" eaLnBrk="1" latinLnBrk="0" hangingPunct="1">
        <a:spcBef>
          <a:spcPct val="20000"/>
        </a:spcBef>
        <a:buClr>
          <a:schemeClr val="tx2">
            <a:lumMod val="60000"/>
            <a:lumOff val="40000"/>
          </a:schemeClr>
        </a:buClr>
        <a:buFont typeface="Arial" pitchFamily="34" charset="0"/>
        <a:buChar char="•"/>
        <a:defRPr sz="2133" kern="1200">
          <a:solidFill>
            <a:schemeClr val="tx1"/>
          </a:solidFill>
          <a:latin typeface="Avenir LT Std 45 Book" pitchFamily="34" charset="0"/>
          <a:ea typeface="+mn-ea"/>
          <a:cs typeface="+mn-cs"/>
        </a:defRPr>
      </a:lvl4pPr>
      <a:lvl5pPr marL="2743131" indent="-304792" algn="l" defTabSz="1219170" rtl="0" eaLnBrk="1" latinLnBrk="0" hangingPunct="1">
        <a:spcBef>
          <a:spcPct val="20000"/>
        </a:spcBef>
        <a:buClr>
          <a:schemeClr val="tx2">
            <a:lumMod val="60000"/>
            <a:lumOff val="40000"/>
          </a:schemeClr>
        </a:buClr>
        <a:buFont typeface="Arial" pitchFamily="34" charset="0"/>
        <a:buChar char="•"/>
        <a:defRPr sz="2133" kern="1200">
          <a:solidFill>
            <a:schemeClr val="tx1"/>
          </a:solidFill>
          <a:latin typeface="Avenir LT Std 45 Book"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27.em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79.JP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microsoft.com/office/2007/relationships/hdphoto" Target="../media/hdphoto2.wdp"/></Relationships>
</file>

<file path=ppt/slides/_rels/slide8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6.xml"/><Relationship Id="rId4" Type="http://schemas.openxmlformats.org/officeDocument/2006/relationships/image" Target="../media/image92.jpg"/></Relationships>
</file>

<file path=ppt/slides/_rels/slide8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8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6.png"/><Relationship Id="rId1" Type="http://schemas.openxmlformats.org/officeDocument/2006/relationships/slideLayout" Target="../slideLayouts/slideLayout6.xml"/><Relationship Id="rId5" Type="http://schemas.openxmlformats.org/officeDocument/2006/relationships/image" Target="../media/image98.jpeg"/><Relationship Id="rId4" Type="http://schemas.openxmlformats.org/officeDocument/2006/relationships/image" Target="../media/image97.jpeg"/></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 Id="rId4" Type="http://schemas.openxmlformats.org/officeDocument/2006/relationships/image" Target="../media/image111.jpeg"/></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xml"/><Relationship Id="rId4" Type="http://schemas.openxmlformats.org/officeDocument/2006/relationships/image" Target="../media/image114.jpeg"/></Relationships>
</file>

<file path=ppt/slides/_rels/slide9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xml"/><Relationship Id="rId4" Type="http://schemas.openxmlformats.org/officeDocument/2006/relationships/image" Target="../media/image117.jpeg"/></Relationships>
</file>

<file path=ppt/slides/_rels/slide9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xml"/><Relationship Id="rId4" Type="http://schemas.openxmlformats.org/officeDocument/2006/relationships/image" Target="../media/image120.jpeg"/></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6.xml"/><Relationship Id="rId4" Type="http://schemas.openxmlformats.org/officeDocument/2006/relationships/image" Target="../media/image123.jpeg"/></Relationships>
</file>

<file path=ppt/slides/_rels/slide9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25.emf"/></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461"/>
            <a:ext cx="12192000" cy="1767898"/>
          </a:xfrm>
        </p:spPr>
        <p:txBody>
          <a:bodyPr>
            <a:normAutofit/>
          </a:bodyPr>
          <a:lstStyle/>
          <a:p>
            <a:pPr algn="ctr"/>
            <a:r>
              <a:rPr lang="en-US" sz="5400" b="1" dirty="0">
                <a:solidFill>
                  <a:schemeClr val="accent2"/>
                </a:solidFill>
                <a:ea typeface="Franklin Gothic" charset="0"/>
                <a:cs typeface="Franklin Gothic" charset="0"/>
              </a:rPr>
              <a:t>Facilities Infrastructure </a:t>
            </a:r>
            <a:br>
              <a:rPr lang="en-US" sz="5400" b="1" dirty="0">
                <a:solidFill>
                  <a:schemeClr val="accent2"/>
                </a:solidFill>
                <a:ea typeface="Franklin Gothic" charset="0"/>
                <a:cs typeface="Franklin Gothic" charset="0"/>
              </a:rPr>
            </a:br>
            <a:r>
              <a:rPr lang="en-US" sz="5400" b="1" dirty="0">
                <a:solidFill>
                  <a:schemeClr val="accent2"/>
                </a:solidFill>
                <a:ea typeface="Franklin Gothic" charset="0"/>
                <a:cs typeface="Franklin Gothic" charset="0"/>
              </a:rPr>
              <a:t>Condition Assessment</a:t>
            </a:r>
          </a:p>
        </p:txBody>
      </p:sp>
      <p:sp>
        <p:nvSpPr>
          <p:cNvPr id="5" name="Subtitle 2"/>
          <p:cNvSpPr>
            <a:spLocks noGrp="1"/>
          </p:cNvSpPr>
          <p:nvPr>
            <p:ph type="subTitle" idx="1"/>
          </p:nvPr>
        </p:nvSpPr>
        <p:spPr>
          <a:xfrm>
            <a:off x="0" y="3998709"/>
            <a:ext cx="12192000" cy="701063"/>
          </a:xfrm>
        </p:spPr>
        <p:txBody>
          <a:bodyPr>
            <a:noAutofit/>
          </a:bodyPr>
          <a:lstStyle/>
          <a:p>
            <a:pPr algn="ctr">
              <a:lnSpc>
                <a:spcPct val="100000"/>
              </a:lnSpc>
              <a:spcBef>
                <a:spcPts val="0"/>
              </a:spcBef>
              <a:spcAft>
                <a:spcPts val="0"/>
              </a:spcAft>
            </a:pPr>
            <a:r>
              <a:rPr lang="en-US" sz="1800" b="1" dirty="0">
                <a:solidFill>
                  <a:schemeClr val="tx1">
                    <a:lumMod val="75000"/>
                    <a:lumOff val="25000"/>
                  </a:schemeClr>
                </a:solidFill>
              </a:rPr>
              <a:t>PRESENTED to the </a:t>
            </a:r>
            <a:r>
              <a:rPr lang="en-US" sz="1800" b="1" dirty="0" smtClean="0">
                <a:solidFill>
                  <a:schemeClr val="tx1">
                    <a:lumMod val="75000"/>
                    <a:lumOff val="25000"/>
                  </a:schemeClr>
                </a:solidFill>
              </a:rPr>
              <a:t>Board Of Education</a:t>
            </a:r>
            <a:endParaRPr lang="en-US" sz="1800" b="1" dirty="0">
              <a:solidFill>
                <a:schemeClr val="tx1">
                  <a:lumMod val="75000"/>
                  <a:lumOff val="25000"/>
                </a:schemeClr>
              </a:solidFill>
            </a:endParaRPr>
          </a:p>
          <a:p>
            <a:pPr algn="ctr">
              <a:lnSpc>
                <a:spcPct val="100000"/>
              </a:lnSpc>
              <a:spcBef>
                <a:spcPts val="600"/>
              </a:spcBef>
              <a:spcAft>
                <a:spcPts val="0"/>
              </a:spcAft>
            </a:pPr>
            <a:r>
              <a:rPr lang="en-US" sz="1800" b="1" dirty="0">
                <a:solidFill>
                  <a:schemeClr val="tx1">
                    <a:lumMod val="75000"/>
                    <a:lumOff val="25000"/>
                  </a:schemeClr>
                </a:solidFill>
              </a:rPr>
              <a:t>December </a:t>
            </a:r>
            <a:r>
              <a:rPr lang="en-US" sz="1800" b="1" dirty="0" smtClean="0">
                <a:solidFill>
                  <a:schemeClr val="tx1">
                    <a:lumMod val="75000"/>
                    <a:lumOff val="25000"/>
                  </a:schemeClr>
                </a:solidFill>
              </a:rPr>
              <a:t>19, </a:t>
            </a:r>
            <a:r>
              <a:rPr lang="en-US" sz="1800" b="1" dirty="0">
                <a:solidFill>
                  <a:schemeClr val="tx1">
                    <a:lumMod val="75000"/>
                    <a:lumOff val="25000"/>
                  </a:schemeClr>
                </a:solidFill>
              </a:rPr>
              <a:t>2018</a:t>
            </a:r>
          </a:p>
          <a:p>
            <a:pPr algn="ctr">
              <a:lnSpc>
                <a:spcPct val="100000"/>
              </a:lnSpc>
            </a:pPr>
            <a:endParaRPr lang="en-US" sz="1800" dirty="0">
              <a:solidFill>
                <a:schemeClr val="tx1">
                  <a:lumMod val="75000"/>
                  <a:lumOff val="25000"/>
                </a:schemeClr>
              </a:solidFill>
            </a:endParaRPr>
          </a:p>
          <a:p>
            <a:pPr algn="ctr">
              <a:lnSpc>
                <a:spcPct val="100000"/>
              </a:lnSpc>
            </a:pPr>
            <a:r>
              <a:rPr lang="en-US" sz="1400" dirty="0">
                <a:solidFill>
                  <a:schemeClr val="tx1">
                    <a:lumMod val="75000"/>
                    <a:lumOff val="25000"/>
                  </a:schemeClr>
                </a:solidFill>
              </a:rPr>
              <a:t>Presented by:</a:t>
            </a:r>
          </a:p>
          <a:p>
            <a:pPr algn="ctr">
              <a:lnSpc>
                <a:spcPct val="100000"/>
              </a:lnSpc>
              <a:spcBef>
                <a:spcPts val="600"/>
              </a:spcBef>
              <a:spcAft>
                <a:spcPts val="0"/>
              </a:spcAft>
            </a:pPr>
            <a:r>
              <a:rPr lang="en-US" sz="1400" cap="none" dirty="0">
                <a:solidFill>
                  <a:schemeClr val="tx1">
                    <a:lumMod val="75000"/>
                    <a:lumOff val="25000"/>
                  </a:schemeClr>
                </a:solidFill>
              </a:rPr>
              <a:t>Marios Demetriou, Assistant Superintendent-Operations</a:t>
            </a:r>
          </a:p>
          <a:p>
            <a:pPr algn="ctr">
              <a:lnSpc>
                <a:spcPct val="100000"/>
              </a:lnSpc>
              <a:spcBef>
                <a:spcPts val="600"/>
              </a:spcBef>
              <a:spcAft>
                <a:spcPts val="0"/>
              </a:spcAft>
            </a:pPr>
            <a:r>
              <a:rPr lang="en-US" sz="1400" cap="none" dirty="0">
                <a:solidFill>
                  <a:schemeClr val="tx1">
                    <a:lumMod val="75000"/>
                    <a:lumOff val="25000"/>
                  </a:schemeClr>
                </a:solidFill>
              </a:rPr>
              <a:t>Emile Lauzzana, Executive Director – Physical Properties </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6017" y="-596976"/>
            <a:ext cx="4859965" cy="3239977"/>
          </a:xfrm>
          <a:prstGeom prst="rect">
            <a:avLst/>
          </a:prstGeom>
        </p:spPr>
      </p:pic>
    </p:spTree>
    <p:extLst>
      <p:ext uri="{BB962C8B-B14F-4D97-AF65-F5344CB8AC3E}">
        <p14:creationId xmlns:p14="http://schemas.microsoft.com/office/powerpoint/2010/main" val="1287854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FFFA-221D-2E4C-8E71-4E9D04FA9ABE}"/>
              </a:ext>
            </a:extLst>
          </p:cNvPr>
          <p:cNvSpPr>
            <a:spLocks noGrp="1"/>
          </p:cNvSpPr>
          <p:nvPr>
            <p:ph type="title"/>
          </p:nvPr>
        </p:nvSpPr>
        <p:spPr/>
        <p:txBody>
          <a:bodyPr>
            <a:normAutofit/>
          </a:bodyPr>
          <a:lstStyle/>
          <a:p>
            <a:r>
              <a:rPr lang="en-US" sz="4000" b="1" dirty="0"/>
              <a:t>Facility Condition Assessment (FCA)</a:t>
            </a: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10</a:t>
            </a:fld>
            <a:endParaRPr lang="en-US"/>
          </a:p>
        </p:txBody>
      </p:sp>
      <p:sp>
        <p:nvSpPr>
          <p:cNvPr id="9" name="TextBox 8"/>
          <p:cNvSpPr txBox="1"/>
          <p:nvPr/>
        </p:nvSpPr>
        <p:spPr>
          <a:xfrm>
            <a:off x="599349" y="1251854"/>
            <a:ext cx="8243200" cy="4493538"/>
          </a:xfrm>
          <a:prstGeom prst="rect">
            <a:avLst/>
          </a:prstGeom>
          <a:noFill/>
        </p:spPr>
        <p:txBody>
          <a:bodyPr wrap="square" rtlCol="0">
            <a:spAutoFit/>
          </a:bodyPr>
          <a:lstStyle/>
          <a:p>
            <a:pPr marL="342900" indent="-342900" algn="just">
              <a:buFont typeface="Arial" panose="020B0604020202020204" pitchFamily="34" charset="0"/>
              <a:buChar char="•"/>
            </a:pPr>
            <a:r>
              <a:rPr lang="en-US" sz="2200" b="1" dirty="0"/>
              <a:t>AAPS commissioned a Facility Condition Assessment </a:t>
            </a:r>
            <a:r>
              <a:rPr lang="en-US" sz="2200" dirty="0"/>
              <a:t>(FCA).  </a:t>
            </a:r>
          </a:p>
          <a:p>
            <a:pPr algn="just"/>
            <a:r>
              <a:rPr lang="en-US" sz="2200" dirty="0"/>
              <a:t>     EMG Corporation was awarded a contract to conduct the FCA</a:t>
            </a:r>
          </a:p>
          <a:p>
            <a:pPr algn="just"/>
            <a:r>
              <a:rPr lang="en-US" sz="2200" dirty="0"/>
              <a:t>  </a:t>
            </a:r>
          </a:p>
          <a:p>
            <a:pPr marL="342900" indent="-342900" algn="just">
              <a:buFont typeface="Arial" panose="020B0604020202020204" pitchFamily="34" charset="0"/>
              <a:buChar char="•"/>
            </a:pPr>
            <a:r>
              <a:rPr lang="en-US" sz="2200" dirty="0"/>
              <a:t>FCA is </a:t>
            </a:r>
            <a:r>
              <a:rPr lang="en-US" sz="2200" b="1" u="sng" dirty="0" smtClean="0"/>
              <a:t>life cycle engineering analysis</a:t>
            </a:r>
            <a:r>
              <a:rPr lang="en-US" sz="2200" dirty="0" smtClean="0"/>
              <a:t> of </a:t>
            </a:r>
            <a:r>
              <a:rPr lang="en-US" sz="2200" dirty="0"/>
              <a:t>the condition of a </a:t>
            </a:r>
            <a:r>
              <a:rPr lang="en-US" sz="2200" dirty="0" smtClean="0"/>
              <a:t>facility </a:t>
            </a:r>
            <a:r>
              <a:rPr lang="en-US" sz="2200" dirty="0"/>
              <a:t>in terms of age, design, construction methods, and </a:t>
            </a:r>
            <a:r>
              <a:rPr lang="en-US" sz="2200" dirty="0" smtClean="0"/>
              <a:t>materials</a:t>
            </a:r>
            <a:r>
              <a:rPr lang="en-US" sz="2200" dirty="0"/>
              <a:t>.</a:t>
            </a:r>
          </a:p>
          <a:p>
            <a:pPr marL="342900" indent="-342900" algn="just">
              <a:buFont typeface="Arial" panose="020B0604020202020204" pitchFamily="34" charset="0"/>
              <a:buChar char="•"/>
            </a:pPr>
            <a:endParaRPr lang="en-US" sz="2200" dirty="0"/>
          </a:p>
          <a:p>
            <a:pPr marL="342900" indent="-342900" algn="just">
              <a:buFont typeface="Arial" panose="020B0604020202020204" pitchFamily="34" charset="0"/>
              <a:buChar char="•"/>
            </a:pPr>
            <a:r>
              <a:rPr lang="en-US" sz="2200" dirty="0"/>
              <a:t>The analysis is done by </a:t>
            </a:r>
            <a:r>
              <a:rPr lang="en-US" sz="2200" b="1" dirty="0"/>
              <a:t>walk-through inspection and mathematical modeling</a:t>
            </a:r>
            <a:r>
              <a:rPr lang="en-US" sz="2200" dirty="0"/>
              <a:t>. It includes calculations of useful life and conditions of building systems and equipment  </a:t>
            </a:r>
          </a:p>
          <a:p>
            <a:pPr marL="342900" indent="-342900" algn="just">
              <a:buFont typeface="Arial" panose="020B0604020202020204" pitchFamily="34" charset="0"/>
              <a:buChar char="•"/>
            </a:pPr>
            <a:endParaRPr lang="en-US" sz="2200" dirty="0"/>
          </a:p>
          <a:p>
            <a:pPr marL="342900" indent="-342900" algn="just">
              <a:buFont typeface="Arial" panose="020B0604020202020204" pitchFamily="34" charset="0"/>
              <a:buChar char="•"/>
            </a:pPr>
            <a:r>
              <a:rPr lang="en-US" sz="2200" dirty="0"/>
              <a:t>The FCA identifies </a:t>
            </a:r>
            <a:r>
              <a:rPr lang="en-US" sz="2200" b="1" dirty="0"/>
              <a:t>needed</a:t>
            </a:r>
            <a:r>
              <a:rPr lang="en-US" sz="2200" dirty="0"/>
              <a:t> </a:t>
            </a:r>
            <a:r>
              <a:rPr lang="en-US" sz="2200" b="1" dirty="0"/>
              <a:t>infrastructure investments and risks associated</a:t>
            </a:r>
            <a:r>
              <a:rPr lang="en-US" sz="2200" dirty="0"/>
              <a:t> with continued deferral of maintenance and replacement investments</a:t>
            </a:r>
          </a:p>
        </p:txBody>
      </p:sp>
      <p:pic>
        <p:nvPicPr>
          <p:cNvPr id="1026" name="Picture 2" descr="Image result for facility condition assess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51822" y="3196935"/>
            <a:ext cx="2427316" cy="224986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lated imag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8785" t="27591" r="18578" b="28366"/>
          <a:stretch/>
        </p:blipFill>
        <p:spPr bwMode="auto">
          <a:xfrm>
            <a:off x="9260378" y="1476392"/>
            <a:ext cx="2481943" cy="126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66311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December 19, 2018</a:t>
            </a:r>
            <a:endParaRPr lang="en-US" dirty="0"/>
          </a:p>
        </p:txBody>
      </p:sp>
      <p:sp>
        <p:nvSpPr>
          <p:cNvPr id="3" name="Footer Placeholder 2"/>
          <p:cNvSpPr>
            <a:spLocks noGrp="1"/>
          </p:cNvSpPr>
          <p:nvPr>
            <p:ph type="ftr" sz="quarter" idx="11"/>
          </p:nvPr>
        </p:nvSpPr>
        <p:spPr/>
        <p:txBody>
          <a:bodyPr/>
          <a:lstStyle/>
          <a:p>
            <a:r>
              <a:rPr lang="en-US" smtClean="0"/>
              <a:t>AAPS Facilities Condition Assessment</a:t>
            </a:r>
            <a:endParaRPr lang="en-US"/>
          </a:p>
        </p:txBody>
      </p:sp>
      <p:sp>
        <p:nvSpPr>
          <p:cNvPr id="4" name="Slide Number Placeholder 3"/>
          <p:cNvSpPr>
            <a:spLocks noGrp="1"/>
          </p:cNvSpPr>
          <p:nvPr>
            <p:ph type="sldNum" sz="quarter" idx="12"/>
          </p:nvPr>
        </p:nvSpPr>
        <p:spPr/>
        <p:txBody>
          <a:bodyPr/>
          <a:lstStyle/>
          <a:p>
            <a:fld id="{DFDA7B31-6DA4-A642-9221-73BBAF8BB92E}" type="slidenum">
              <a:rPr lang="en-US" smtClean="0"/>
              <a:t>100</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812582555"/>
              </p:ext>
            </p:extLst>
          </p:nvPr>
        </p:nvGraphicFramePr>
        <p:xfrm>
          <a:off x="1105407" y="0"/>
          <a:ext cx="9360317" cy="6362385"/>
        </p:xfrm>
        <a:graphic>
          <a:graphicData uri="http://schemas.openxmlformats.org/presentationml/2006/ole">
            <mc:AlternateContent xmlns:mc="http://schemas.openxmlformats.org/markup-compatibility/2006">
              <mc:Choice xmlns:v="urn:schemas-microsoft-com:vml" Requires="v">
                <p:oleObj spid="_x0000_s4107" name="Worksheet" r:id="rId3" imgW="9486756" imgH="6448567" progId="Excel.Sheet.12">
                  <p:embed/>
                </p:oleObj>
              </mc:Choice>
              <mc:Fallback>
                <p:oleObj name="Worksheet" r:id="rId3" imgW="9486756" imgH="6448567" progId="Excel.Sheet.12">
                  <p:embed/>
                  <p:pic>
                    <p:nvPicPr>
                      <p:cNvPr id="0" name=""/>
                      <p:cNvPicPr/>
                      <p:nvPr/>
                    </p:nvPicPr>
                    <p:blipFill>
                      <a:blip r:embed="rId4"/>
                      <a:stretch>
                        <a:fillRect/>
                      </a:stretch>
                    </p:blipFill>
                    <p:spPr>
                      <a:xfrm>
                        <a:off x="1105407" y="0"/>
                        <a:ext cx="9360317" cy="6362385"/>
                      </a:xfrm>
                      <a:prstGeom prst="rect">
                        <a:avLst/>
                      </a:prstGeom>
                    </p:spPr>
                  </p:pic>
                </p:oleObj>
              </mc:Fallback>
            </mc:AlternateContent>
          </a:graphicData>
        </a:graphic>
      </p:graphicFrame>
    </p:spTree>
    <p:extLst>
      <p:ext uri="{BB962C8B-B14F-4D97-AF65-F5344CB8AC3E}">
        <p14:creationId xmlns:p14="http://schemas.microsoft.com/office/powerpoint/2010/main" val="29837856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FFFA-221D-2E4C-8E71-4E9D04FA9ABE}"/>
              </a:ext>
            </a:extLst>
          </p:cNvPr>
          <p:cNvSpPr>
            <a:spLocks noGrp="1"/>
          </p:cNvSpPr>
          <p:nvPr>
            <p:ph type="title"/>
          </p:nvPr>
        </p:nvSpPr>
        <p:spPr/>
        <p:txBody>
          <a:bodyPr>
            <a:normAutofit/>
          </a:bodyPr>
          <a:lstStyle/>
          <a:p>
            <a:r>
              <a:rPr lang="en-US" sz="4000" b="1" dirty="0"/>
              <a:t>Facility Condition Assessment (FCA)</a:t>
            </a: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11</a:t>
            </a:fld>
            <a:endParaRPr lang="en-US"/>
          </a:p>
        </p:txBody>
      </p:sp>
      <p:sp>
        <p:nvSpPr>
          <p:cNvPr id="9" name="TextBox 8"/>
          <p:cNvSpPr txBox="1"/>
          <p:nvPr/>
        </p:nvSpPr>
        <p:spPr>
          <a:xfrm>
            <a:off x="599349" y="1119443"/>
            <a:ext cx="8243200" cy="4154984"/>
          </a:xfrm>
          <a:prstGeom prst="rect">
            <a:avLst/>
          </a:prstGeom>
          <a:noFill/>
        </p:spPr>
        <p:txBody>
          <a:bodyPr wrap="square" rtlCol="0">
            <a:spAutoFit/>
          </a:bodyPr>
          <a:lstStyle/>
          <a:p>
            <a:pPr algn="just"/>
            <a:r>
              <a:rPr lang="en-US" sz="2000" b="1" dirty="0" smtClean="0"/>
              <a:t>EMG </a:t>
            </a:r>
            <a:r>
              <a:rPr lang="en-US" sz="2000" b="1" dirty="0"/>
              <a:t>is the largest technical assessment and project management company in the </a:t>
            </a:r>
            <a:r>
              <a:rPr lang="en-US" sz="2000" b="1" dirty="0" smtClean="0"/>
              <a:t>nation</a:t>
            </a:r>
            <a:r>
              <a:rPr lang="en-US" sz="2000" dirty="0" smtClean="0"/>
              <a:t> with over 700 million square feet of assessments in the last 5 years. </a:t>
            </a:r>
          </a:p>
          <a:p>
            <a:pPr algn="just"/>
            <a:endParaRPr lang="en-US" sz="2000" dirty="0" smtClean="0"/>
          </a:p>
          <a:p>
            <a:pPr algn="just"/>
            <a:r>
              <a:rPr lang="en-US" sz="2000" dirty="0" smtClean="0"/>
              <a:t>Their </a:t>
            </a:r>
            <a:r>
              <a:rPr lang="en-US" sz="2000" dirty="0"/>
              <a:t>team of </a:t>
            </a:r>
            <a:r>
              <a:rPr lang="en-US" sz="2000" b="1" dirty="0"/>
              <a:t>over 500 professionals </a:t>
            </a:r>
            <a:r>
              <a:rPr lang="en-US" sz="2000" dirty="0"/>
              <a:t>offer clients a broad range of services </a:t>
            </a:r>
            <a:r>
              <a:rPr lang="en-US" sz="2000" dirty="0" smtClean="0"/>
              <a:t>including the life cycle engineering assessments, </a:t>
            </a:r>
            <a:r>
              <a:rPr lang="en-US" sz="2000" dirty="0"/>
              <a:t>capital planning, and program and project management</a:t>
            </a:r>
            <a:r>
              <a:rPr lang="en-US" sz="2000" dirty="0" smtClean="0"/>
              <a:t>.</a:t>
            </a:r>
          </a:p>
          <a:p>
            <a:pPr algn="just"/>
            <a:endParaRPr lang="en-US" sz="2400" dirty="0" smtClean="0"/>
          </a:p>
          <a:p>
            <a:pPr algn="just"/>
            <a:r>
              <a:rPr lang="en-US" sz="2400" dirty="0" smtClean="0"/>
              <a:t>Clients include public school districts across the country, including: </a:t>
            </a:r>
            <a:r>
              <a:rPr lang="en-US" sz="2400" b="1" dirty="0" smtClean="0"/>
              <a:t>Hartford Public Schools (63 schools), Chicago Public Schools (283 schools), District of Columbia Public Schools (120 schools)</a:t>
            </a:r>
            <a:r>
              <a:rPr lang="en-US" sz="2400" dirty="0" smtClean="0"/>
              <a:t>, and many others.  </a:t>
            </a:r>
            <a:endParaRPr lang="en-US" sz="2400" dirty="0"/>
          </a:p>
        </p:txBody>
      </p:sp>
      <p:pic>
        <p:nvPicPr>
          <p:cNvPr id="11" name="Picture 2" descr="Image result for facility condition assess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51822" y="3196935"/>
            <a:ext cx="2427316" cy="22498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lated imag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8785" t="27591" r="18578" b="28366"/>
          <a:stretch/>
        </p:blipFill>
        <p:spPr bwMode="auto">
          <a:xfrm>
            <a:off x="9260378" y="1476392"/>
            <a:ext cx="2481943" cy="126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8204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4000" b="1" spc="0" dirty="0"/>
              <a:t>Facility Condition Assessment (FCA)</a:t>
            </a:r>
            <a:endParaRPr lang="en-US" sz="4000" b="1" spc="0" dirty="0">
              <a:latin typeface="Franklin Gothic" charset="0"/>
              <a:ea typeface="Franklin Gothic" charset="0"/>
              <a:cs typeface="Franklin Gothic" charset="0"/>
            </a:endParaRP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12</a:t>
            </a:fld>
            <a:endParaRPr lang="en-US"/>
          </a:p>
        </p:txBody>
      </p:sp>
      <p:sp>
        <p:nvSpPr>
          <p:cNvPr id="9" name="TextBox 8"/>
          <p:cNvSpPr txBox="1"/>
          <p:nvPr/>
        </p:nvSpPr>
        <p:spPr>
          <a:xfrm>
            <a:off x="859154" y="840756"/>
            <a:ext cx="8830491" cy="5370701"/>
          </a:xfrm>
          <a:prstGeom prst="rect">
            <a:avLst/>
          </a:prstGeom>
          <a:noFill/>
        </p:spPr>
        <p:txBody>
          <a:bodyPr wrap="square" rtlCol="0">
            <a:spAutoFit/>
          </a:bodyPr>
          <a:lstStyle/>
          <a:p>
            <a:r>
              <a:rPr lang="en-US" sz="2400" dirty="0"/>
              <a:t>The FCA includes the following components:</a:t>
            </a:r>
          </a:p>
          <a:p>
            <a:endParaRPr lang="en-US" sz="900" dirty="0"/>
          </a:p>
          <a:p>
            <a:pPr marL="342900" indent="-342900">
              <a:buFont typeface="Arial" panose="020B0604020202020204" pitchFamily="34" charset="0"/>
              <a:buChar char="•"/>
            </a:pPr>
            <a:r>
              <a:rPr lang="en-US" sz="2400" b="1" dirty="0"/>
              <a:t>Building Structure</a:t>
            </a:r>
          </a:p>
          <a:p>
            <a:pPr marL="800100" lvl="1" indent="-342900">
              <a:spcBef>
                <a:spcPts val="400"/>
              </a:spcBef>
              <a:buFont typeface="Arial" panose="020B0604020202020204" pitchFamily="34" charset="0"/>
              <a:buChar char="•"/>
            </a:pPr>
            <a:r>
              <a:rPr lang="en-US" dirty="0"/>
              <a:t>Foundations, Superstructure and </a:t>
            </a:r>
            <a:r>
              <a:rPr lang="en-US" dirty="0" smtClean="0"/>
              <a:t>Stairwells   </a:t>
            </a:r>
            <a:endParaRPr lang="en-US" dirty="0"/>
          </a:p>
          <a:p>
            <a:pPr marL="342900" indent="-342900">
              <a:spcBef>
                <a:spcPts val="400"/>
              </a:spcBef>
              <a:buFont typeface="Arial" panose="020B0604020202020204" pitchFamily="34" charset="0"/>
              <a:buChar char="•"/>
            </a:pPr>
            <a:r>
              <a:rPr lang="en-US" sz="2400" b="1" dirty="0"/>
              <a:t>Building Envelope</a:t>
            </a:r>
          </a:p>
          <a:p>
            <a:pPr marL="800100" lvl="1" indent="-342900">
              <a:spcBef>
                <a:spcPts val="400"/>
              </a:spcBef>
              <a:buFont typeface="Arial" panose="020B0604020202020204" pitchFamily="34" charset="0"/>
              <a:buChar char="•"/>
            </a:pPr>
            <a:r>
              <a:rPr lang="en-US" dirty="0"/>
              <a:t>Walls, Windows, Doors and Roof</a:t>
            </a:r>
          </a:p>
          <a:p>
            <a:pPr marL="342900" indent="-342900">
              <a:spcBef>
                <a:spcPts val="400"/>
              </a:spcBef>
              <a:buFont typeface="Arial" panose="020B0604020202020204" pitchFamily="34" charset="0"/>
              <a:buChar char="•"/>
            </a:pPr>
            <a:r>
              <a:rPr lang="en-US" sz="2400" b="1" dirty="0"/>
              <a:t>Site Improvements</a:t>
            </a:r>
          </a:p>
          <a:p>
            <a:pPr marL="800100" lvl="1" indent="-342900">
              <a:spcBef>
                <a:spcPts val="400"/>
              </a:spcBef>
              <a:buFont typeface="Arial" panose="020B0604020202020204" pitchFamily="34" charset="0"/>
              <a:buChar char="•"/>
            </a:pPr>
            <a:r>
              <a:rPr lang="en-US" dirty="0"/>
              <a:t>Parking Lots, </a:t>
            </a:r>
            <a:r>
              <a:rPr lang="en-US" dirty="0" smtClean="0"/>
              <a:t>Walkways, </a:t>
            </a:r>
            <a:r>
              <a:rPr lang="en-US" dirty="0"/>
              <a:t>Signage, Fencing, Athletic Fields, etc.</a:t>
            </a:r>
            <a:endParaRPr lang="en-US" sz="2400" dirty="0"/>
          </a:p>
          <a:p>
            <a:pPr marL="342900" indent="-342900">
              <a:spcBef>
                <a:spcPts val="400"/>
              </a:spcBef>
              <a:buFont typeface="Arial" panose="020B0604020202020204" pitchFamily="34" charset="0"/>
              <a:buChar char="•"/>
            </a:pPr>
            <a:r>
              <a:rPr lang="en-US" sz="2400" b="1" dirty="0"/>
              <a:t>Building Interiors</a:t>
            </a:r>
          </a:p>
          <a:p>
            <a:pPr marL="800100" lvl="1" indent="-342900">
              <a:spcBef>
                <a:spcPts val="400"/>
              </a:spcBef>
              <a:buFont typeface="Arial" panose="020B0604020202020204" pitchFamily="34" charset="0"/>
              <a:buChar char="•"/>
            </a:pPr>
            <a:r>
              <a:rPr lang="en-US" dirty="0"/>
              <a:t>Doors and Finishes (Floors, Paint, Cabinets, Lockers, etc.)</a:t>
            </a:r>
            <a:endParaRPr lang="en-US" sz="2400" dirty="0"/>
          </a:p>
          <a:p>
            <a:pPr marL="342900" indent="-342900">
              <a:spcBef>
                <a:spcPts val="400"/>
              </a:spcBef>
              <a:buFont typeface="Arial" panose="020B0604020202020204" pitchFamily="34" charset="0"/>
              <a:buChar char="•"/>
            </a:pPr>
            <a:r>
              <a:rPr lang="en-US" sz="2400" b="1" dirty="0"/>
              <a:t>Building MEPF Services </a:t>
            </a:r>
            <a:r>
              <a:rPr lang="en-US" sz="1600" dirty="0"/>
              <a:t>(Mechanical, Electrical, Plumbing, and Fire Safety)</a:t>
            </a:r>
            <a:endParaRPr lang="en-US" sz="2000" dirty="0"/>
          </a:p>
          <a:p>
            <a:pPr marL="800100" lvl="1" indent="-342900">
              <a:spcBef>
                <a:spcPts val="400"/>
              </a:spcBef>
              <a:buFont typeface="Arial" panose="020B0604020202020204" pitchFamily="34" charset="0"/>
              <a:buChar char="•"/>
            </a:pPr>
            <a:r>
              <a:rPr lang="en-US" dirty="0"/>
              <a:t>Water Systems, Mechanical Systems, Electrical Systems, Elevators, Fire Safety Systems, Communications Systems, and Security Systems</a:t>
            </a:r>
            <a:endParaRPr lang="en-US" sz="2400" dirty="0"/>
          </a:p>
          <a:p>
            <a:pPr marL="342900" indent="-342900">
              <a:spcBef>
                <a:spcPts val="400"/>
              </a:spcBef>
              <a:buFont typeface="Arial" panose="020B0604020202020204" pitchFamily="34" charset="0"/>
              <a:buChar char="•"/>
            </a:pPr>
            <a:r>
              <a:rPr lang="en-US" sz="2400" b="1" dirty="0"/>
              <a:t>Equipment and Furnishings</a:t>
            </a:r>
          </a:p>
          <a:p>
            <a:pPr marL="800100" lvl="1" indent="-342900">
              <a:spcBef>
                <a:spcPts val="400"/>
              </a:spcBef>
              <a:buFont typeface="Arial" panose="020B0604020202020204" pitchFamily="34" charset="0"/>
              <a:buChar char="•"/>
            </a:pPr>
            <a:r>
              <a:rPr lang="en-US" dirty="0"/>
              <a:t>Kitchen Equipment, Pool Equipment, Scoreboards, Theatre Systems, </a:t>
            </a:r>
            <a:r>
              <a:rPr lang="en-US" dirty="0" err="1" smtClean="0"/>
              <a:t>etc</a:t>
            </a:r>
            <a:endParaRPr lang="en-US" sz="2400" dirty="0"/>
          </a:p>
        </p:txBody>
      </p:sp>
      <p:pic>
        <p:nvPicPr>
          <p:cNvPr id="2050" name="Picture 2" descr="Image result for commercial building inspectio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11626" y="928356"/>
            <a:ext cx="3156038" cy="20864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48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F0E0A8-E1BD-FA4D-BAB0-0425ED671845}"/>
              </a:ext>
            </a:extLst>
          </p:cNvPr>
          <p:cNvSpPr>
            <a:spLocks noGrp="1"/>
          </p:cNvSpPr>
          <p:nvPr>
            <p:ph type="title"/>
          </p:nvPr>
        </p:nvSpPr>
        <p:spPr/>
        <p:txBody>
          <a:bodyPr>
            <a:normAutofit/>
          </a:bodyPr>
          <a:lstStyle/>
          <a:p>
            <a:r>
              <a:rPr lang="en-US" sz="4000" b="1" dirty="0"/>
              <a:t>Outdated Classrooms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13</a:t>
            </a:fld>
            <a:endParaRPr lang="en-US"/>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26979" y="1047163"/>
            <a:ext cx="5094514" cy="4644998"/>
          </a:xfrm>
          <a:prstGeom prst="rect">
            <a:avLst/>
          </a:prstGeom>
          <a:ln>
            <a:solidFill>
              <a:schemeClr val="tx1"/>
            </a:solidFill>
          </a:ln>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8629" y="1009819"/>
            <a:ext cx="5341258" cy="4918189"/>
          </a:xfrm>
          <a:prstGeom prst="rect">
            <a:avLst/>
          </a:prstGeom>
        </p:spPr>
      </p:pic>
    </p:spTree>
    <p:extLst>
      <p:ext uri="{BB962C8B-B14F-4D97-AF65-F5344CB8AC3E}">
        <p14:creationId xmlns:p14="http://schemas.microsoft.com/office/powerpoint/2010/main" val="3457130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505DCE-4EA8-CF46-9615-53199B74188F}"/>
              </a:ext>
            </a:extLst>
          </p:cNvPr>
          <p:cNvSpPr>
            <a:spLocks noGrp="1"/>
          </p:cNvSpPr>
          <p:nvPr>
            <p:ph type="title"/>
          </p:nvPr>
        </p:nvSpPr>
        <p:spPr/>
        <p:txBody>
          <a:bodyPr>
            <a:normAutofit/>
          </a:bodyPr>
          <a:lstStyle/>
          <a:p>
            <a:r>
              <a:rPr lang="en-US" sz="4000" b="1" dirty="0"/>
              <a:t>Outdated Classrooms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14</a:t>
            </a:fld>
            <a:endParaRPr lang="en-US"/>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10879" y="1023010"/>
            <a:ext cx="5444443" cy="4774437"/>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370" y="1023010"/>
            <a:ext cx="5399315" cy="4787496"/>
          </a:xfrm>
          <a:prstGeom prst="rect">
            <a:avLst/>
          </a:prstGeom>
        </p:spPr>
      </p:pic>
    </p:spTree>
    <p:extLst>
      <p:ext uri="{BB962C8B-B14F-4D97-AF65-F5344CB8AC3E}">
        <p14:creationId xmlns:p14="http://schemas.microsoft.com/office/powerpoint/2010/main" val="20939025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6F428-6967-774F-B195-647245FE0776}"/>
              </a:ext>
            </a:extLst>
          </p:cNvPr>
          <p:cNvSpPr>
            <a:spLocks noGrp="1"/>
          </p:cNvSpPr>
          <p:nvPr>
            <p:ph type="title"/>
          </p:nvPr>
        </p:nvSpPr>
        <p:spPr/>
        <p:txBody>
          <a:bodyPr>
            <a:normAutofit/>
          </a:bodyPr>
          <a:lstStyle/>
          <a:p>
            <a:r>
              <a:rPr lang="en-US" sz="4000" b="1" dirty="0"/>
              <a:t>Teacher Lounges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15</a:t>
            </a:fld>
            <a:endParaRPr lang="en-US"/>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79564" y="1056059"/>
            <a:ext cx="5436043" cy="4928679"/>
          </a:xfrm>
          <a:prstGeom prst="rect">
            <a:avLst/>
          </a:prstGeom>
        </p:spPr>
      </p:pic>
    </p:spTree>
    <p:extLst>
      <p:ext uri="{BB962C8B-B14F-4D97-AF65-F5344CB8AC3E}">
        <p14:creationId xmlns:p14="http://schemas.microsoft.com/office/powerpoint/2010/main" val="2803078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FED3956-B406-9A4A-B8CE-D1D38D9B6132}"/>
              </a:ext>
            </a:extLst>
          </p:cNvPr>
          <p:cNvSpPr>
            <a:spLocks noGrp="1"/>
          </p:cNvSpPr>
          <p:nvPr>
            <p:ph type="title"/>
          </p:nvPr>
        </p:nvSpPr>
        <p:spPr/>
        <p:txBody>
          <a:bodyPr>
            <a:normAutofit/>
          </a:bodyPr>
          <a:lstStyle/>
          <a:p>
            <a:r>
              <a:rPr lang="en-US" sz="4000" b="1" dirty="0"/>
              <a:t>Theaters/Multi Purpose Rooms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16</a:t>
            </a:fld>
            <a:endParaRPr lang="en-US"/>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66051" y="1349828"/>
            <a:ext cx="5548577" cy="4814734"/>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114" y="1349828"/>
            <a:ext cx="5399315" cy="4804229"/>
          </a:xfrm>
          <a:prstGeom prst="rect">
            <a:avLst/>
          </a:prstGeom>
        </p:spPr>
      </p:pic>
    </p:spTree>
    <p:extLst>
      <p:ext uri="{BB962C8B-B14F-4D97-AF65-F5344CB8AC3E}">
        <p14:creationId xmlns:p14="http://schemas.microsoft.com/office/powerpoint/2010/main" val="23451126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CF7E6-A19E-DE44-8D2B-3473D01B8791}"/>
              </a:ext>
            </a:extLst>
          </p:cNvPr>
          <p:cNvSpPr>
            <a:spLocks noGrp="1"/>
          </p:cNvSpPr>
          <p:nvPr>
            <p:ph type="title"/>
          </p:nvPr>
        </p:nvSpPr>
        <p:spPr/>
        <p:txBody>
          <a:bodyPr>
            <a:normAutofit/>
          </a:bodyPr>
          <a:lstStyle/>
          <a:p>
            <a:r>
              <a:rPr lang="en-US" sz="4000" b="1" dirty="0"/>
              <a:t>Kitchens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17</a:t>
            </a:fld>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9886" y="1022192"/>
            <a:ext cx="5196113" cy="4522266"/>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31429" y="1066799"/>
            <a:ext cx="4673600" cy="4572000"/>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l="26138" t="77106" r="10186" b="16485"/>
          <a:stretch/>
        </p:blipFill>
        <p:spPr>
          <a:xfrm>
            <a:off x="2198206" y="4898231"/>
            <a:ext cx="2975957" cy="293067"/>
          </a:xfrm>
          <a:prstGeom prst="rect">
            <a:avLst/>
          </a:prstGeom>
        </p:spPr>
      </p:pic>
    </p:spTree>
    <p:extLst>
      <p:ext uri="{BB962C8B-B14F-4D97-AF65-F5344CB8AC3E}">
        <p14:creationId xmlns:p14="http://schemas.microsoft.com/office/powerpoint/2010/main" val="11970686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B73C-0104-1440-9F2A-19F704705480}"/>
              </a:ext>
            </a:extLst>
          </p:cNvPr>
          <p:cNvSpPr>
            <a:spLocks noGrp="1"/>
          </p:cNvSpPr>
          <p:nvPr>
            <p:ph type="title"/>
          </p:nvPr>
        </p:nvSpPr>
        <p:spPr/>
        <p:txBody>
          <a:bodyPr>
            <a:normAutofit/>
          </a:bodyPr>
          <a:lstStyle/>
          <a:p>
            <a:r>
              <a:rPr lang="en-US" sz="4000" b="1" dirty="0"/>
              <a:t>Lights and Ceilings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18</a:t>
            </a:fld>
            <a:endParaRPr lang="en-US"/>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18099" y="1107282"/>
            <a:ext cx="5003394" cy="4473233"/>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5714" y="1107282"/>
            <a:ext cx="5094515" cy="4473233"/>
          </a:xfrm>
          <a:prstGeom prst="rect">
            <a:avLst/>
          </a:prstGeom>
        </p:spPr>
      </p:pic>
    </p:spTree>
    <p:extLst>
      <p:ext uri="{BB962C8B-B14F-4D97-AF65-F5344CB8AC3E}">
        <p14:creationId xmlns:p14="http://schemas.microsoft.com/office/powerpoint/2010/main" val="41394382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03CC-8D50-C44F-BF25-C83D9E488869}"/>
              </a:ext>
            </a:extLst>
          </p:cNvPr>
          <p:cNvSpPr>
            <a:spLocks noGrp="1"/>
          </p:cNvSpPr>
          <p:nvPr>
            <p:ph type="title"/>
          </p:nvPr>
        </p:nvSpPr>
        <p:spPr/>
        <p:txBody>
          <a:bodyPr>
            <a:normAutofit/>
          </a:bodyPr>
          <a:lstStyle/>
          <a:p>
            <a:r>
              <a:rPr lang="en-US" sz="4000" b="1" dirty="0"/>
              <a:t>Interior Doors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19</a:t>
            </a:fld>
            <a:endParaRPr lang="en-US"/>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04151" y="1190170"/>
            <a:ext cx="5058935" cy="4455885"/>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00" y="1190170"/>
            <a:ext cx="5100709" cy="4529871"/>
          </a:xfrm>
          <a:prstGeom prst="rect">
            <a:avLst/>
          </a:prstGeom>
        </p:spPr>
      </p:pic>
    </p:spTree>
    <p:extLst>
      <p:ext uri="{BB962C8B-B14F-4D97-AF65-F5344CB8AC3E}">
        <p14:creationId xmlns:p14="http://schemas.microsoft.com/office/powerpoint/2010/main" val="3843249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chor="ctr">
            <a:normAutofit/>
          </a:bodyPr>
          <a:lstStyle/>
          <a:p>
            <a:pPr algn="ctr"/>
            <a:r>
              <a:rPr lang="en-US" sz="4000" b="1" spc="0" dirty="0">
                <a:solidFill>
                  <a:schemeClr val="accent2"/>
                </a:solidFill>
              </a:rPr>
              <a:t>Presentation Overview</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DA7B31-6DA4-A642-9221-73BBAF8BB92E}" type="slidenum">
              <a:rPr lang="en-US" smtClean="0"/>
              <a:t>2</a:t>
            </a:fld>
            <a:endParaRPr lang="en-US"/>
          </a:p>
        </p:txBody>
      </p:sp>
      <p:sp>
        <p:nvSpPr>
          <p:cNvPr id="8" name="TextBox 7"/>
          <p:cNvSpPr txBox="1"/>
          <p:nvPr/>
        </p:nvSpPr>
        <p:spPr>
          <a:xfrm>
            <a:off x="2156342" y="1128465"/>
            <a:ext cx="7852812" cy="5093702"/>
          </a:xfrm>
          <a:prstGeom prst="rect">
            <a:avLst/>
          </a:prstGeom>
          <a:noFill/>
        </p:spPr>
        <p:txBody>
          <a:bodyPr wrap="square" rtlCol="0">
            <a:spAutoFit/>
          </a:bodyPr>
          <a:lstStyle/>
          <a:p>
            <a:r>
              <a:rPr lang="en-US" sz="2400" b="1" dirty="0"/>
              <a:t>K-12 School Infrastructure Quality</a:t>
            </a:r>
          </a:p>
          <a:p>
            <a:pPr marL="800100" lvl="1" indent="-342900">
              <a:buFont typeface="Arial" panose="020B0604020202020204" pitchFamily="34" charset="0"/>
              <a:buChar char="•"/>
            </a:pPr>
            <a:r>
              <a:rPr lang="en-US" sz="2400" dirty="0"/>
              <a:t>National + State of Michigan</a:t>
            </a:r>
          </a:p>
          <a:p>
            <a:pPr marL="800100" lvl="1" indent="-342900">
              <a:buFont typeface="Arial" panose="020B0604020202020204" pitchFamily="34" charset="0"/>
              <a:buChar char="•"/>
            </a:pPr>
            <a:r>
              <a:rPr lang="en-US" sz="2400" dirty="0"/>
              <a:t>Ann Arbor Public Schools</a:t>
            </a:r>
          </a:p>
          <a:p>
            <a:endParaRPr lang="en-US" sz="1100" dirty="0"/>
          </a:p>
          <a:p>
            <a:r>
              <a:rPr lang="en-US" sz="2400" b="1" dirty="0"/>
              <a:t>Facility Condition Assessment (FCA)</a:t>
            </a:r>
          </a:p>
          <a:p>
            <a:pPr marL="800100" lvl="1" indent="-342900">
              <a:buFont typeface="Arial" panose="020B0604020202020204" pitchFamily="34" charset="0"/>
              <a:buChar char="•"/>
            </a:pPr>
            <a:r>
              <a:rPr lang="en-US" sz="2400" dirty="0"/>
              <a:t>FCA Overview</a:t>
            </a:r>
          </a:p>
          <a:p>
            <a:pPr marL="800100" lvl="1" indent="-342900">
              <a:buFont typeface="Arial" panose="020B0604020202020204" pitchFamily="34" charset="0"/>
              <a:buChar char="•"/>
            </a:pPr>
            <a:r>
              <a:rPr lang="en-US" sz="2400" dirty="0"/>
              <a:t>FCA Review of AAPS Properties</a:t>
            </a:r>
          </a:p>
          <a:p>
            <a:pPr marL="800100" lvl="1" indent="-342900">
              <a:buFont typeface="Arial" panose="020B0604020202020204" pitchFamily="34" charset="0"/>
              <a:buChar char="•"/>
            </a:pPr>
            <a:r>
              <a:rPr lang="en-US" sz="2400" dirty="0"/>
              <a:t>Facility Condition Index (FCI)</a:t>
            </a:r>
          </a:p>
          <a:p>
            <a:pPr marL="800100" lvl="1" indent="-342900">
              <a:buFont typeface="Arial" panose="020B0604020202020204" pitchFamily="34" charset="0"/>
              <a:buChar char="•"/>
            </a:pPr>
            <a:r>
              <a:rPr lang="en-US" sz="2400" dirty="0"/>
              <a:t>FCA Capital Needs Findings </a:t>
            </a:r>
          </a:p>
          <a:p>
            <a:pPr marL="800100" lvl="1" indent="-342900">
              <a:buFont typeface="Arial" panose="020B0604020202020204" pitchFamily="34" charset="0"/>
              <a:buChar char="•"/>
            </a:pPr>
            <a:r>
              <a:rPr lang="en-US" sz="2400" dirty="0"/>
              <a:t>Other Capital Needs</a:t>
            </a:r>
          </a:p>
          <a:p>
            <a:pPr marL="800100" lvl="1" indent="-342900">
              <a:buFont typeface="Arial" panose="020B0604020202020204" pitchFamily="34" charset="0"/>
              <a:buChar char="•"/>
            </a:pPr>
            <a:r>
              <a:rPr lang="en-US" sz="2400" dirty="0"/>
              <a:t>Total Capital Needs vs. Available Funds</a:t>
            </a:r>
          </a:p>
          <a:p>
            <a:pPr marL="342900" indent="-342900">
              <a:buFont typeface="Arial" panose="020B0604020202020204" pitchFamily="34" charset="0"/>
              <a:buChar char="•"/>
            </a:pPr>
            <a:endParaRPr lang="en-US" sz="1400" dirty="0"/>
          </a:p>
          <a:p>
            <a:r>
              <a:rPr lang="en-US" sz="2400" b="1" dirty="0"/>
              <a:t>Capital Investment Scenarios</a:t>
            </a:r>
          </a:p>
          <a:p>
            <a:endParaRPr lang="en-US" sz="1200" b="1" dirty="0"/>
          </a:p>
          <a:p>
            <a:r>
              <a:rPr lang="en-US" sz="2400" b="1" dirty="0"/>
              <a:t>Overview of Possibilities</a:t>
            </a:r>
            <a:endParaRPr lang="en-US" sz="2400" dirty="0"/>
          </a:p>
        </p:txBody>
      </p:sp>
    </p:spTree>
    <p:extLst>
      <p:ext uri="{BB962C8B-B14F-4D97-AF65-F5344CB8AC3E}">
        <p14:creationId xmlns:p14="http://schemas.microsoft.com/office/powerpoint/2010/main" val="27367049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BA9A37-EC73-D646-9498-0692C0595FC1}"/>
              </a:ext>
            </a:extLst>
          </p:cNvPr>
          <p:cNvSpPr>
            <a:spLocks noGrp="1"/>
          </p:cNvSpPr>
          <p:nvPr>
            <p:ph type="title"/>
          </p:nvPr>
        </p:nvSpPr>
        <p:spPr/>
        <p:txBody>
          <a:bodyPr>
            <a:normAutofit/>
          </a:bodyPr>
          <a:lstStyle/>
          <a:p>
            <a:r>
              <a:rPr lang="en-US" sz="4000" b="1" dirty="0"/>
              <a:t>Flooring</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20</a:t>
            </a:fld>
            <a:endParaRPr lang="en-US"/>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62450" y="1289462"/>
            <a:ext cx="5270273" cy="4661496"/>
          </a:xfrm>
          <a:prstGeom prst="rect">
            <a:avLst/>
          </a:prstGeom>
        </p:spPr>
      </p:pic>
    </p:spTree>
    <p:extLst>
      <p:ext uri="{BB962C8B-B14F-4D97-AF65-F5344CB8AC3E}">
        <p14:creationId xmlns:p14="http://schemas.microsoft.com/office/powerpoint/2010/main" val="4693731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2C844C4-B8BE-8448-B9D8-94CD87957B39}"/>
              </a:ext>
            </a:extLst>
          </p:cNvPr>
          <p:cNvSpPr>
            <a:spLocks noGrp="1"/>
          </p:cNvSpPr>
          <p:nvPr>
            <p:ph type="title"/>
          </p:nvPr>
        </p:nvSpPr>
        <p:spPr/>
        <p:txBody>
          <a:bodyPr>
            <a:normAutofit/>
          </a:bodyPr>
          <a:lstStyle/>
          <a:p>
            <a:r>
              <a:rPr lang="en-US" sz="4000" b="1" dirty="0"/>
              <a:t>Elevators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21</a:t>
            </a:fld>
            <a:endParaRPr lang="en-US"/>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1227" y="957944"/>
            <a:ext cx="5352544" cy="4817290"/>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7648" y="957944"/>
            <a:ext cx="5383160" cy="4767942"/>
          </a:xfrm>
          <a:prstGeom prst="rect">
            <a:avLst/>
          </a:prstGeom>
        </p:spPr>
      </p:pic>
    </p:spTree>
    <p:extLst>
      <p:ext uri="{BB962C8B-B14F-4D97-AF65-F5344CB8AC3E}">
        <p14:creationId xmlns:p14="http://schemas.microsoft.com/office/powerpoint/2010/main" val="4148539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411669F-5647-F046-94A5-56FD9A3411EC}"/>
              </a:ext>
            </a:extLst>
          </p:cNvPr>
          <p:cNvSpPr>
            <a:spLocks noGrp="1"/>
          </p:cNvSpPr>
          <p:nvPr>
            <p:ph type="title"/>
          </p:nvPr>
        </p:nvSpPr>
        <p:spPr/>
        <p:txBody>
          <a:bodyPr>
            <a:normAutofit/>
          </a:bodyPr>
          <a:lstStyle/>
          <a:p>
            <a:r>
              <a:rPr lang="en-US" sz="4000" b="1" dirty="0"/>
              <a:t>Plumbing Fixtures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22</a:t>
            </a:fld>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7558" y="986274"/>
            <a:ext cx="4994369" cy="4673743"/>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7587" y="986274"/>
            <a:ext cx="5323906" cy="4678107"/>
          </a:xfrm>
          <a:prstGeom prst="rect">
            <a:avLst/>
          </a:prstGeom>
        </p:spPr>
      </p:pic>
    </p:spTree>
    <p:extLst>
      <p:ext uri="{BB962C8B-B14F-4D97-AF65-F5344CB8AC3E}">
        <p14:creationId xmlns:p14="http://schemas.microsoft.com/office/powerpoint/2010/main" val="568829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CF75AA3-B7AF-504F-A6E2-6262BAFE68E4}"/>
              </a:ext>
            </a:extLst>
          </p:cNvPr>
          <p:cNvSpPr>
            <a:spLocks noGrp="1"/>
          </p:cNvSpPr>
          <p:nvPr>
            <p:ph type="title"/>
          </p:nvPr>
        </p:nvSpPr>
        <p:spPr/>
        <p:txBody>
          <a:bodyPr>
            <a:normAutofit/>
          </a:bodyPr>
          <a:lstStyle/>
          <a:p>
            <a:r>
              <a:rPr lang="en-US" sz="4000" b="1" dirty="0"/>
              <a:t>Mechanical Rooms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23</a:t>
            </a:fld>
            <a:endParaRPr lang="en-US"/>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71771" y="806383"/>
            <a:ext cx="5399314" cy="5129961"/>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857" y="1008744"/>
            <a:ext cx="5500914" cy="4985711"/>
          </a:xfrm>
          <a:prstGeom prst="rect">
            <a:avLst/>
          </a:prstGeom>
        </p:spPr>
      </p:pic>
    </p:spTree>
    <p:extLst>
      <p:ext uri="{BB962C8B-B14F-4D97-AF65-F5344CB8AC3E}">
        <p14:creationId xmlns:p14="http://schemas.microsoft.com/office/powerpoint/2010/main" val="24185157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33603752-763C-8B4C-8DE2-AC2E75D6BCC4}"/>
              </a:ext>
            </a:extLst>
          </p:cNvPr>
          <p:cNvSpPr>
            <a:spLocks noGrp="1"/>
          </p:cNvSpPr>
          <p:nvPr>
            <p:ph type="title"/>
          </p:nvPr>
        </p:nvSpPr>
        <p:spPr/>
        <p:txBody>
          <a:bodyPr>
            <a:normAutofit/>
          </a:bodyPr>
          <a:lstStyle/>
          <a:p>
            <a:r>
              <a:rPr lang="en-US" sz="4000" b="1" dirty="0"/>
              <a:t>Exhaust Fans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24</a:t>
            </a:fld>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1" y="1146898"/>
            <a:ext cx="5312228" cy="4703094"/>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83085" y="1146898"/>
            <a:ext cx="5255519" cy="4703094"/>
          </a:xfrm>
          <a:prstGeom prst="rect">
            <a:avLst/>
          </a:prstGeom>
        </p:spPr>
      </p:pic>
    </p:spTree>
    <p:extLst>
      <p:ext uri="{BB962C8B-B14F-4D97-AF65-F5344CB8AC3E}">
        <p14:creationId xmlns:p14="http://schemas.microsoft.com/office/powerpoint/2010/main" val="28876197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F581F6F-1C2E-1A4C-B89E-6E2F0050C507}"/>
              </a:ext>
            </a:extLst>
          </p:cNvPr>
          <p:cNvSpPr>
            <a:spLocks noGrp="1"/>
          </p:cNvSpPr>
          <p:nvPr>
            <p:ph type="title"/>
          </p:nvPr>
        </p:nvSpPr>
        <p:spPr/>
        <p:txBody>
          <a:bodyPr>
            <a:normAutofit/>
          </a:bodyPr>
          <a:lstStyle/>
          <a:p>
            <a:r>
              <a:rPr lang="en-US" sz="4000" b="1" dirty="0"/>
              <a:t>Fire Safety Systems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25</a:t>
            </a:fld>
            <a:endParaRPr lang="en-US"/>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0239" y="1279406"/>
            <a:ext cx="5196114" cy="4683622"/>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7587" y="1279406"/>
            <a:ext cx="5109029" cy="4513944"/>
          </a:xfrm>
          <a:prstGeom prst="rect">
            <a:avLst/>
          </a:prstGeom>
        </p:spPr>
      </p:pic>
    </p:spTree>
    <p:extLst>
      <p:ext uri="{BB962C8B-B14F-4D97-AF65-F5344CB8AC3E}">
        <p14:creationId xmlns:p14="http://schemas.microsoft.com/office/powerpoint/2010/main" val="11381116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F32BA62-7DD8-434B-8764-A349DB515275}"/>
              </a:ext>
            </a:extLst>
          </p:cNvPr>
          <p:cNvSpPr>
            <a:spLocks noGrp="1"/>
          </p:cNvSpPr>
          <p:nvPr>
            <p:ph type="title"/>
          </p:nvPr>
        </p:nvSpPr>
        <p:spPr/>
        <p:txBody>
          <a:bodyPr>
            <a:normAutofit/>
          </a:bodyPr>
          <a:lstStyle/>
          <a:p>
            <a:r>
              <a:rPr lang="en-US" sz="4000" b="1" dirty="0"/>
              <a:t>Building HVAC Controls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26</a:t>
            </a:fld>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8286" y="1277257"/>
            <a:ext cx="5109028" cy="4412344"/>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7587" y="1262742"/>
            <a:ext cx="5213244" cy="4542971"/>
          </a:xfrm>
          <a:prstGeom prst="rect">
            <a:avLst/>
          </a:prstGeom>
        </p:spPr>
      </p:pic>
    </p:spTree>
    <p:extLst>
      <p:ext uri="{BB962C8B-B14F-4D97-AF65-F5344CB8AC3E}">
        <p14:creationId xmlns:p14="http://schemas.microsoft.com/office/powerpoint/2010/main" val="4247424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8CA77BF-B74E-8447-81CA-B606F3B8EF9B}"/>
              </a:ext>
            </a:extLst>
          </p:cNvPr>
          <p:cNvSpPr>
            <a:spLocks noGrp="1"/>
          </p:cNvSpPr>
          <p:nvPr>
            <p:ph type="title"/>
          </p:nvPr>
        </p:nvSpPr>
        <p:spPr/>
        <p:txBody>
          <a:bodyPr>
            <a:normAutofit/>
          </a:bodyPr>
          <a:lstStyle/>
          <a:p>
            <a:r>
              <a:rPr lang="en-US" sz="4000" b="1" dirty="0"/>
              <a:t>Electrical Systems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27</a:t>
            </a:fld>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1200" y="1307739"/>
            <a:ext cx="5138057" cy="4499429"/>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1493" y="1307739"/>
            <a:ext cx="5080000" cy="4445000"/>
          </a:xfrm>
          <a:prstGeom prst="rect">
            <a:avLst/>
          </a:prstGeom>
        </p:spPr>
      </p:pic>
    </p:spTree>
    <p:extLst>
      <p:ext uri="{BB962C8B-B14F-4D97-AF65-F5344CB8AC3E}">
        <p14:creationId xmlns:p14="http://schemas.microsoft.com/office/powerpoint/2010/main" val="36687096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923F2EB-1F56-EA44-9BFA-CBF6A3B1C130}"/>
              </a:ext>
            </a:extLst>
          </p:cNvPr>
          <p:cNvSpPr>
            <a:spLocks noGrp="1"/>
          </p:cNvSpPr>
          <p:nvPr>
            <p:ph type="title"/>
          </p:nvPr>
        </p:nvSpPr>
        <p:spPr/>
        <p:txBody>
          <a:bodyPr>
            <a:normAutofit/>
          </a:bodyPr>
          <a:lstStyle/>
          <a:p>
            <a:r>
              <a:rPr lang="en-US" sz="4000" b="1" dirty="0"/>
              <a:t>Boilers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28</a:t>
            </a:fld>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0216" y="1158242"/>
            <a:ext cx="5573485" cy="4876801"/>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58857" y="1092927"/>
            <a:ext cx="5341258" cy="4876801"/>
          </a:xfrm>
          <a:prstGeom prst="rect">
            <a:avLst/>
          </a:prstGeom>
        </p:spPr>
      </p:pic>
    </p:spTree>
    <p:extLst>
      <p:ext uri="{BB962C8B-B14F-4D97-AF65-F5344CB8AC3E}">
        <p14:creationId xmlns:p14="http://schemas.microsoft.com/office/powerpoint/2010/main" val="40825549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512D12CE-E39D-834C-A7C0-42CFBF06F464}"/>
              </a:ext>
            </a:extLst>
          </p:cNvPr>
          <p:cNvSpPr>
            <a:spLocks noGrp="1"/>
          </p:cNvSpPr>
          <p:nvPr>
            <p:ph type="title"/>
          </p:nvPr>
        </p:nvSpPr>
        <p:spPr/>
        <p:txBody>
          <a:bodyPr>
            <a:normAutofit/>
          </a:bodyPr>
          <a:lstStyle/>
          <a:p>
            <a:r>
              <a:rPr lang="en-US" sz="4000" b="1" dirty="0"/>
              <a:t>Heating Distribution Systems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29</a:t>
            </a:fld>
            <a:endParaRPr lang="en-US"/>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83414" y="1378627"/>
            <a:ext cx="5428343" cy="4876800"/>
          </a:xfrm>
          <a:prstGeom prst="rect">
            <a:avLst/>
          </a:prstGeom>
        </p:spPr>
      </p:pic>
    </p:spTree>
    <p:extLst>
      <p:ext uri="{BB962C8B-B14F-4D97-AF65-F5344CB8AC3E}">
        <p14:creationId xmlns:p14="http://schemas.microsoft.com/office/powerpoint/2010/main" val="2184730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chor="ctr">
            <a:normAutofit fontScale="90000"/>
          </a:bodyPr>
          <a:lstStyle/>
          <a:p>
            <a:pPr algn="ctr"/>
            <a:r>
              <a:rPr lang="en-US" sz="3200" b="1" spc="0" dirty="0">
                <a:solidFill>
                  <a:schemeClr val="accent2"/>
                </a:solidFill>
              </a:rPr>
              <a:t>American Society of Civil Engineers - </a:t>
            </a:r>
            <a:r>
              <a:rPr lang="en-US" sz="3200" b="1" i="1" spc="0" dirty="0">
                <a:solidFill>
                  <a:schemeClr val="accent2"/>
                </a:solidFill>
              </a:rPr>
              <a:t>Infrastructure Report Card</a:t>
            </a: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3</a:t>
            </a:fld>
            <a:endParaRPr lang="en-US"/>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1255" y="971755"/>
            <a:ext cx="5875128" cy="5056296"/>
          </a:xfrm>
          <a:prstGeom prst="rect">
            <a:avLst/>
          </a:prstGeom>
          <a:ln>
            <a:solidFill>
              <a:schemeClr val="tx1"/>
            </a:solidFill>
          </a:ln>
        </p:spPr>
      </p:pic>
      <p:pic>
        <p:nvPicPr>
          <p:cNvPr id="1026" name="Picture 2" descr="Image result for asce infrastructu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1200" y="1826931"/>
            <a:ext cx="3922032" cy="3255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3648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4F42E092-C620-FB40-89F5-9D12F50B6E65}"/>
              </a:ext>
            </a:extLst>
          </p:cNvPr>
          <p:cNvSpPr>
            <a:spLocks noGrp="1"/>
          </p:cNvSpPr>
          <p:nvPr>
            <p:ph type="title"/>
          </p:nvPr>
        </p:nvSpPr>
        <p:spPr/>
        <p:txBody>
          <a:bodyPr>
            <a:normAutofit/>
          </a:bodyPr>
          <a:lstStyle/>
          <a:p>
            <a:r>
              <a:rPr lang="en-US" sz="4000" b="1" dirty="0"/>
              <a:t>Exterior Concrete and Stairs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30</a:t>
            </a:fld>
            <a:endParaRPr lang="en-US"/>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20635" t="27673" r="19841" b="25908"/>
          <a:stretch/>
        </p:blipFill>
        <p:spPr>
          <a:xfrm>
            <a:off x="884703" y="1116150"/>
            <a:ext cx="10885715" cy="4775200"/>
          </a:xfrm>
          <a:prstGeom prst="rect">
            <a:avLst/>
          </a:prstGeom>
        </p:spPr>
      </p:pic>
    </p:spTree>
    <p:extLst>
      <p:ext uri="{BB962C8B-B14F-4D97-AF65-F5344CB8AC3E}">
        <p14:creationId xmlns:p14="http://schemas.microsoft.com/office/powerpoint/2010/main" val="25864200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3A98F7F-7A0D-DA41-8EF7-4CE8D28B80E5}"/>
              </a:ext>
            </a:extLst>
          </p:cNvPr>
          <p:cNvSpPr>
            <a:spLocks noGrp="1"/>
          </p:cNvSpPr>
          <p:nvPr>
            <p:ph type="title"/>
          </p:nvPr>
        </p:nvSpPr>
        <p:spPr/>
        <p:txBody>
          <a:bodyPr>
            <a:normAutofit/>
          </a:bodyPr>
          <a:lstStyle/>
          <a:p>
            <a:r>
              <a:rPr lang="en-US" sz="4000" b="1" dirty="0"/>
              <a:t>Exterior Doors and Windows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31</a:t>
            </a:fld>
            <a:endParaRPr lang="en-US"/>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1543" y="1162597"/>
            <a:ext cx="5399314" cy="4804230"/>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5657" y="1220654"/>
            <a:ext cx="5384800" cy="4794511"/>
          </a:xfrm>
          <a:prstGeom prst="rect">
            <a:avLst/>
          </a:prstGeom>
        </p:spPr>
      </p:pic>
    </p:spTree>
    <p:extLst>
      <p:ext uri="{BB962C8B-B14F-4D97-AF65-F5344CB8AC3E}">
        <p14:creationId xmlns:p14="http://schemas.microsoft.com/office/powerpoint/2010/main" val="39090395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09BE5942-1681-5243-9C84-ADF835675B71}"/>
              </a:ext>
            </a:extLst>
          </p:cNvPr>
          <p:cNvSpPr>
            <a:spLocks noGrp="1"/>
          </p:cNvSpPr>
          <p:nvPr>
            <p:ph type="title"/>
          </p:nvPr>
        </p:nvSpPr>
        <p:spPr/>
        <p:txBody>
          <a:bodyPr>
            <a:normAutofit/>
          </a:bodyPr>
          <a:lstStyle/>
          <a:p>
            <a:r>
              <a:rPr lang="en-US" sz="4000" b="1" dirty="0"/>
              <a:t>Parking Lots and Sidewalks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32</a:t>
            </a:fld>
            <a:endParaRPr lang="en-US"/>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7314" y="1122978"/>
            <a:ext cx="5102350" cy="4502826"/>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86703" y="1178808"/>
            <a:ext cx="5267436" cy="4629878"/>
          </a:xfrm>
          <a:prstGeom prst="rect">
            <a:avLst/>
          </a:prstGeom>
        </p:spPr>
      </p:pic>
    </p:spTree>
    <p:extLst>
      <p:ext uri="{BB962C8B-B14F-4D97-AF65-F5344CB8AC3E}">
        <p14:creationId xmlns:p14="http://schemas.microsoft.com/office/powerpoint/2010/main" val="1553825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89B9A6B3-7749-664C-ABBF-C3C26DF61D66}"/>
              </a:ext>
            </a:extLst>
          </p:cNvPr>
          <p:cNvSpPr>
            <a:spLocks noGrp="1"/>
          </p:cNvSpPr>
          <p:nvPr>
            <p:ph type="title"/>
          </p:nvPr>
        </p:nvSpPr>
        <p:spPr/>
        <p:txBody>
          <a:bodyPr>
            <a:normAutofit/>
          </a:bodyPr>
          <a:lstStyle/>
          <a:p>
            <a:r>
              <a:rPr lang="en-US" sz="4000" b="1" dirty="0"/>
              <a:t>Building Facades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33</a:t>
            </a:fld>
            <a:endParaRPr lang="en-US"/>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4544" y="1345476"/>
            <a:ext cx="4828622" cy="4267201"/>
          </a:xfrm>
          <a:prstGeom prst="rect">
            <a:avLst/>
          </a:prstGeom>
        </p:spPr>
      </p:pic>
      <p:grpSp>
        <p:nvGrpSpPr>
          <p:cNvPr id="6" name="Group 5"/>
          <p:cNvGrpSpPr/>
          <p:nvPr/>
        </p:nvGrpSpPr>
        <p:grpSpPr>
          <a:xfrm>
            <a:off x="5801594" y="1345476"/>
            <a:ext cx="5078612" cy="4455887"/>
            <a:chOff x="5801594" y="1045028"/>
            <a:chExt cx="5078612" cy="4455887"/>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01594" y="1045028"/>
              <a:ext cx="4963886" cy="4455887"/>
            </a:xfrm>
            <a:prstGeom prst="rect">
              <a:avLst/>
            </a:prstGeom>
          </p:spPr>
        </p:pic>
        <p:grpSp>
          <p:nvGrpSpPr>
            <p:cNvPr id="8" name="Group 7"/>
            <p:cNvGrpSpPr/>
            <p:nvPr/>
          </p:nvGrpSpPr>
          <p:grpSpPr>
            <a:xfrm>
              <a:off x="5801595" y="1045028"/>
              <a:ext cx="5078611" cy="3309259"/>
              <a:chOff x="8892963" y="889356"/>
              <a:chExt cx="4277498" cy="2698538"/>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92963" y="889356"/>
                <a:ext cx="4277498" cy="2698538"/>
              </a:xfrm>
              <a:prstGeom prst="rect">
                <a:avLst/>
              </a:prstGeom>
              <a:ln>
                <a:solidFill>
                  <a:schemeClr val="tx1"/>
                </a:solidFill>
              </a:ln>
            </p:spPr>
          </p:pic>
          <p:sp>
            <p:nvSpPr>
              <p:cNvPr id="10" name="TextBox 9"/>
              <p:cNvSpPr txBox="1"/>
              <p:nvPr/>
            </p:nvSpPr>
            <p:spPr>
              <a:xfrm>
                <a:off x="8892963" y="2616875"/>
                <a:ext cx="2730998" cy="326270"/>
              </a:xfrm>
              <a:prstGeom prst="rect">
                <a:avLst/>
              </a:prstGeom>
              <a:noFill/>
            </p:spPr>
            <p:txBody>
              <a:bodyPr wrap="square" rtlCol="0">
                <a:spAutoFit/>
              </a:bodyPr>
              <a:lstStyle/>
              <a:p>
                <a:pPr algn="ctr"/>
                <a:endParaRPr lang="en-US" sz="2000" dirty="0"/>
              </a:p>
            </p:txBody>
          </p:sp>
        </p:grpSp>
      </p:grpSp>
    </p:spTree>
    <p:extLst>
      <p:ext uri="{BB962C8B-B14F-4D97-AF65-F5344CB8AC3E}">
        <p14:creationId xmlns:p14="http://schemas.microsoft.com/office/powerpoint/2010/main" val="735900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89B9A6B3-7749-664C-ABBF-C3C26DF61D66}"/>
              </a:ext>
            </a:extLst>
          </p:cNvPr>
          <p:cNvSpPr>
            <a:spLocks noGrp="1"/>
          </p:cNvSpPr>
          <p:nvPr>
            <p:ph type="title"/>
          </p:nvPr>
        </p:nvSpPr>
        <p:spPr/>
        <p:txBody>
          <a:bodyPr>
            <a:normAutofit/>
          </a:bodyPr>
          <a:lstStyle/>
          <a:p>
            <a:r>
              <a:rPr lang="en-US" sz="4000" b="1" dirty="0" smtClean="0"/>
              <a:t>EMG Executive Summary</a:t>
            </a:r>
            <a:endParaRPr lang="en-US" sz="4000" b="1" dirty="0"/>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34</a:t>
            </a:fld>
            <a:endParaRPr lang="en-US"/>
          </a:p>
        </p:txBody>
      </p:sp>
      <p:pic>
        <p:nvPicPr>
          <p:cNvPr id="2" name="Picture 1"/>
          <p:cNvPicPr>
            <a:picLocks noChangeAspect="1"/>
          </p:cNvPicPr>
          <p:nvPr/>
        </p:nvPicPr>
        <p:blipFill rotWithShape="1">
          <a:blip r:embed="rId3"/>
          <a:srcRect l="11771" t="17407" r="24167" b="9259"/>
          <a:stretch/>
        </p:blipFill>
        <p:spPr>
          <a:xfrm>
            <a:off x="4245145" y="1299262"/>
            <a:ext cx="3675205" cy="2366473"/>
          </a:xfrm>
          <a:prstGeom prst="rect">
            <a:avLst/>
          </a:prstGeom>
          <a:ln>
            <a:solidFill>
              <a:schemeClr val="tx1"/>
            </a:solidFill>
          </a:ln>
          <a:effectLst>
            <a:outerShdw blurRad="50800" dist="38100" dir="2700000" algn="tl" rotWithShape="0">
              <a:prstClr val="black">
                <a:alpha val="40000"/>
              </a:prstClr>
            </a:outerShdw>
          </a:effectLst>
        </p:spPr>
      </p:pic>
      <p:grpSp>
        <p:nvGrpSpPr>
          <p:cNvPr id="12" name="Group 11"/>
          <p:cNvGrpSpPr/>
          <p:nvPr/>
        </p:nvGrpSpPr>
        <p:grpSpPr>
          <a:xfrm>
            <a:off x="457200" y="4036641"/>
            <a:ext cx="11250043" cy="1416089"/>
            <a:chOff x="457200" y="4036641"/>
            <a:chExt cx="11250043" cy="1416089"/>
          </a:xfrm>
          <a:effectLst>
            <a:outerShdw blurRad="50800" dist="38100" dir="2700000" algn="tl" rotWithShape="0">
              <a:prstClr val="black">
                <a:alpha val="40000"/>
              </a:prstClr>
            </a:outerShdw>
          </a:effectLst>
        </p:grpSpPr>
        <p:pic>
          <p:nvPicPr>
            <p:cNvPr id="7" name="Picture 6"/>
            <p:cNvPicPr>
              <a:picLocks noChangeAspect="1"/>
            </p:cNvPicPr>
            <p:nvPr/>
          </p:nvPicPr>
          <p:blipFill rotWithShape="1">
            <a:blip r:embed="rId4"/>
            <a:srcRect l="7916" t="63704" r="17604" b="19630"/>
            <a:stretch/>
          </p:blipFill>
          <p:spPr>
            <a:xfrm>
              <a:off x="457200" y="4036641"/>
              <a:ext cx="11250043" cy="1416089"/>
            </a:xfrm>
            <a:prstGeom prst="rect">
              <a:avLst/>
            </a:prstGeom>
            <a:ln>
              <a:solidFill>
                <a:schemeClr val="tx1"/>
              </a:solidFill>
            </a:ln>
          </p:spPr>
        </p:pic>
        <p:sp>
          <p:nvSpPr>
            <p:cNvPr id="11" name="Rectangle 10"/>
            <p:cNvSpPr/>
            <p:nvPr/>
          </p:nvSpPr>
          <p:spPr>
            <a:xfrm>
              <a:off x="9429750" y="5067300"/>
              <a:ext cx="18288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356713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35</a:t>
            </a:fld>
            <a:endParaRPr lang="en-US"/>
          </a:p>
        </p:txBody>
      </p:sp>
      <p:graphicFrame>
        <p:nvGraphicFramePr>
          <p:cNvPr id="8" name="Chart 7"/>
          <p:cNvGraphicFramePr>
            <a:graphicFrameLocks/>
          </p:cNvGraphicFramePr>
          <p:nvPr>
            <p:extLst>
              <p:ext uri="{D42A27DB-BD31-4B8C-83A1-F6EECF244321}">
                <p14:modId xmlns:p14="http://schemas.microsoft.com/office/powerpoint/2010/main" val="2425992771"/>
              </p:ext>
            </p:extLst>
          </p:nvPr>
        </p:nvGraphicFramePr>
        <p:xfrm>
          <a:off x="130628" y="159657"/>
          <a:ext cx="10228489" cy="6098494"/>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7888369" y="2762628"/>
            <a:ext cx="4082784" cy="892552"/>
          </a:xfrm>
          <a:prstGeom prst="rect">
            <a:avLst/>
          </a:prstGeom>
          <a:ln/>
        </p:spPr>
        <p:style>
          <a:lnRef idx="3">
            <a:schemeClr val="lt1"/>
          </a:lnRef>
          <a:fillRef idx="1">
            <a:schemeClr val="accent6"/>
          </a:fillRef>
          <a:effectRef idx="1">
            <a:schemeClr val="accent6"/>
          </a:effectRef>
          <a:fontRef idx="minor">
            <a:schemeClr val="lt1"/>
          </a:fontRef>
        </p:style>
        <p:txBody>
          <a:bodyPr wrap="none">
            <a:spAutoFit/>
          </a:bodyPr>
          <a:lstStyle/>
          <a:p>
            <a:pPr algn="ctr"/>
            <a:r>
              <a:rPr lang="en-US" sz="2400" dirty="0">
                <a:solidFill>
                  <a:schemeClr val="tx1"/>
                </a:solidFill>
              </a:rPr>
              <a:t>20-Year FCA Investment Needs</a:t>
            </a:r>
          </a:p>
          <a:p>
            <a:pPr algn="ctr"/>
            <a:r>
              <a:rPr lang="en-US" sz="2800" b="1" dirty="0">
                <a:solidFill>
                  <a:schemeClr val="tx1"/>
                </a:solidFill>
              </a:rPr>
              <a:t>$ 823,779,962</a:t>
            </a:r>
          </a:p>
        </p:txBody>
      </p:sp>
    </p:spTree>
    <p:extLst>
      <p:ext uri="{BB962C8B-B14F-4D97-AF65-F5344CB8AC3E}">
        <p14:creationId xmlns:p14="http://schemas.microsoft.com/office/powerpoint/2010/main" val="8627549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36</a:t>
            </a:fld>
            <a:endParaRPr lang="en-US"/>
          </a:p>
        </p:txBody>
      </p:sp>
      <p:graphicFrame>
        <p:nvGraphicFramePr>
          <p:cNvPr id="9" name="Chart 8"/>
          <p:cNvGraphicFramePr>
            <a:graphicFrameLocks/>
          </p:cNvGraphicFramePr>
          <p:nvPr>
            <p:extLst>
              <p:ext uri="{D42A27DB-BD31-4B8C-83A1-F6EECF244321}">
                <p14:modId xmlns:p14="http://schemas.microsoft.com/office/powerpoint/2010/main" val="67667155"/>
              </p:ext>
            </p:extLst>
          </p:nvPr>
        </p:nvGraphicFramePr>
        <p:xfrm>
          <a:off x="1038472" y="199159"/>
          <a:ext cx="10226428" cy="60365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68177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a:graphicFrameLocks/>
          </p:cNvGraphicFramePr>
          <p:nvPr>
            <p:extLst>
              <p:ext uri="{D42A27DB-BD31-4B8C-83A1-F6EECF244321}">
                <p14:modId xmlns:p14="http://schemas.microsoft.com/office/powerpoint/2010/main" val="1527030841"/>
              </p:ext>
            </p:extLst>
          </p:nvPr>
        </p:nvGraphicFramePr>
        <p:xfrm>
          <a:off x="257695" y="199505"/>
          <a:ext cx="11272058" cy="5802284"/>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37</a:t>
            </a:fld>
            <a:endParaRPr lang="en-US"/>
          </a:p>
        </p:txBody>
      </p:sp>
      <p:sp>
        <p:nvSpPr>
          <p:cNvPr id="2" name="Rectangle 1"/>
          <p:cNvSpPr/>
          <p:nvPr/>
        </p:nvSpPr>
        <p:spPr>
          <a:xfrm>
            <a:off x="7081736" y="1023071"/>
            <a:ext cx="3916871" cy="330201"/>
          </a:xfrm>
          <a:prstGeom prst="rect">
            <a:avLst/>
          </a:prstGeom>
          <a:solidFill>
            <a:srgbClr val="B153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$602M 20-Year FCA Capital Needs Gap</a:t>
            </a:r>
            <a:endParaRPr lang="en-US" b="1" dirty="0">
              <a:solidFill>
                <a:schemeClr val="tx1"/>
              </a:solidFill>
            </a:endParaRPr>
          </a:p>
        </p:txBody>
      </p:sp>
      <p:sp>
        <p:nvSpPr>
          <p:cNvPr id="10" name="Rectangle 9"/>
          <p:cNvSpPr/>
          <p:nvPr/>
        </p:nvSpPr>
        <p:spPr>
          <a:xfrm>
            <a:off x="2333415" y="4603054"/>
            <a:ext cx="3853376" cy="33020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$103M 2-Year FCA Capital Needs Gap</a:t>
            </a:r>
            <a:endParaRPr lang="en-US" b="1" dirty="0">
              <a:solidFill>
                <a:schemeClr val="tx1"/>
              </a:solidFill>
            </a:endParaRPr>
          </a:p>
        </p:txBody>
      </p:sp>
      <p:sp>
        <p:nvSpPr>
          <p:cNvPr id="11" name="Rectangle 10"/>
          <p:cNvSpPr/>
          <p:nvPr/>
        </p:nvSpPr>
        <p:spPr>
          <a:xfrm>
            <a:off x="4172089" y="3902043"/>
            <a:ext cx="3794864" cy="330201"/>
          </a:xfrm>
          <a:prstGeom prst="rect">
            <a:avLst/>
          </a:prstGeom>
          <a:solidFill>
            <a:srgbClr val="E19D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$227M 5-Year FCA Capital Needs Gap</a:t>
            </a:r>
            <a:endParaRPr lang="en-US" b="1" dirty="0">
              <a:solidFill>
                <a:schemeClr val="tx1"/>
              </a:solidFill>
            </a:endParaRPr>
          </a:p>
        </p:txBody>
      </p:sp>
      <p:sp>
        <p:nvSpPr>
          <p:cNvPr id="12" name="Rectangle 11"/>
          <p:cNvSpPr/>
          <p:nvPr/>
        </p:nvSpPr>
        <p:spPr>
          <a:xfrm>
            <a:off x="2461099" y="2917099"/>
            <a:ext cx="3990112" cy="330201"/>
          </a:xfrm>
          <a:prstGeom prst="rect">
            <a:avLst/>
          </a:prstGeom>
          <a:solidFill>
            <a:srgbClr val="D675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$282M 10-Year FCA Capital Needs Gap</a:t>
            </a:r>
            <a:endParaRPr lang="en-US" b="1" dirty="0">
              <a:solidFill>
                <a:schemeClr val="tx1"/>
              </a:solidFill>
            </a:endParaRPr>
          </a:p>
        </p:txBody>
      </p:sp>
      <p:sp>
        <p:nvSpPr>
          <p:cNvPr id="8" name="Oval 7"/>
          <p:cNvSpPr/>
          <p:nvPr/>
        </p:nvSpPr>
        <p:spPr>
          <a:xfrm>
            <a:off x="2190540" y="4434030"/>
            <a:ext cx="142875" cy="1494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451210" y="3260979"/>
            <a:ext cx="142875" cy="1494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076428" y="1353272"/>
            <a:ext cx="142875" cy="1437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048837" y="3725275"/>
            <a:ext cx="142875" cy="1494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9267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38</a:t>
            </a:fld>
            <a:endParaRPr lang="en-US"/>
          </a:p>
        </p:txBody>
      </p:sp>
      <p:graphicFrame>
        <p:nvGraphicFramePr>
          <p:cNvPr id="7" name="Chart 6"/>
          <p:cNvGraphicFramePr>
            <a:graphicFrameLocks/>
          </p:cNvGraphicFramePr>
          <p:nvPr>
            <p:extLst/>
          </p:nvPr>
        </p:nvGraphicFramePr>
        <p:xfrm>
          <a:off x="304800" y="123825"/>
          <a:ext cx="11417363" cy="596265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8183716" y="914778"/>
            <a:ext cx="3851504" cy="892552"/>
          </a:xfrm>
          <a:prstGeom prst="rect">
            <a:avLst/>
          </a:prstGeom>
          <a:ln/>
        </p:spPr>
        <p:style>
          <a:lnRef idx="3">
            <a:schemeClr val="lt1"/>
          </a:lnRef>
          <a:fillRef idx="1">
            <a:schemeClr val="accent6"/>
          </a:fillRef>
          <a:effectRef idx="1">
            <a:schemeClr val="accent6"/>
          </a:effectRef>
          <a:fontRef idx="minor">
            <a:schemeClr val="lt1"/>
          </a:fontRef>
        </p:style>
        <p:txBody>
          <a:bodyPr wrap="none">
            <a:spAutoFit/>
          </a:bodyPr>
          <a:lstStyle/>
          <a:p>
            <a:pPr algn="ctr"/>
            <a:r>
              <a:rPr lang="en-US" sz="2400" dirty="0">
                <a:solidFill>
                  <a:schemeClr val="tx1"/>
                </a:solidFill>
              </a:rPr>
              <a:t>5</a:t>
            </a:r>
            <a:r>
              <a:rPr lang="en-US" sz="2400" dirty="0" smtClean="0">
                <a:solidFill>
                  <a:schemeClr val="tx1"/>
                </a:solidFill>
              </a:rPr>
              <a:t>-Year </a:t>
            </a:r>
            <a:r>
              <a:rPr lang="en-US" sz="2400" dirty="0">
                <a:solidFill>
                  <a:schemeClr val="tx1"/>
                </a:solidFill>
              </a:rPr>
              <a:t>FCA Investment Needs</a:t>
            </a:r>
          </a:p>
          <a:p>
            <a:pPr algn="ctr"/>
            <a:r>
              <a:rPr lang="en-US" sz="2800" b="1" dirty="0">
                <a:solidFill>
                  <a:schemeClr val="tx1"/>
                </a:solidFill>
              </a:rPr>
              <a:t>$ </a:t>
            </a:r>
            <a:r>
              <a:rPr lang="en-US" sz="2800" b="1" dirty="0" smtClean="0">
                <a:solidFill>
                  <a:schemeClr val="tx1"/>
                </a:solidFill>
              </a:rPr>
              <a:t>344,378,000</a:t>
            </a:r>
            <a:endParaRPr lang="en-US" sz="2800" b="1" dirty="0">
              <a:solidFill>
                <a:schemeClr val="tx1"/>
              </a:solidFill>
            </a:endParaRPr>
          </a:p>
        </p:txBody>
      </p:sp>
    </p:spTree>
    <p:extLst>
      <p:ext uri="{BB962C8B-B14F-4D97-AF65-F5344CB8AC3E}">
        <p14:creationId xmlns:p14="http://schemas.microsoft.com/office/powerpoint/2010/main" val="18553237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Typical FCA Results Table</a:t>
            </a:r>
            <a:endParaRPr lang="en-US" b="1" dirty="0"/>
          </a:p>
        </p:txBody>
      </p:sp>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39</a:t>
            </a:fld>
            <a:endParaRPr lang="en-US"/>
          </a:p>
        </p:txBody>
      </p:sp>
      <p:pic>
        <p:nvPicPr>
          <p:cNvPr id="7" name="Picture 6"/>
          <p:cNvPicPr>
            <a:picLocks noChangeAspect="1"/>
          </p:cNvPicPr>
          <p:nvPr/>
        </p:nvPicPr>
        <p:blipFill rotWithShape="1">
          <a:blip r:embed="rId2"/>
          <a:srcRect l="8271" t="12224" r="8436" b="7196"/>
          <a:stretch/>
        </p:blipFill>
        <p:spPr>
          <a:xfrm>
            <a:off x="168849" y="906849"/>
            <a:ext cx="6201620" cy="3374866"/>
          </a:xfrm>
          <a:prstGeom prst="rect">
            <a:avLst/>
          </a:prstGeom>
          <a:ln>
            <a:solidFill>
              <a:schemeClr val="tx1"/>
            </a:solidFill>
          </a:ln>
        </p:spPr>
      </p:pic>
      <p:pic>
        <p:nvPicPr>
          <p:cNvPr id="8" name="Picture 7"/>
          <p:cNvPicPr>
            <a:picLocks noChangeAspect="1"/>
          </p:cNvPicPr>
          <p:nvPr/>
        </p:nvPicPr>
        <p:blipFill rotWithShape="1">
          <a:blip r:embed="rId3"/>
          <a:srcRect l="12698" t="10317" r="12063" b="5450"/>
          <a:stretch/>
        </p:blipFill>
        <p:spPr>
          <a:xfrm>
            <a:off x="6613284" y="904533"/>
            <a:ext cx="5423552" cy="3415466"/>
          </a:xfrm>
          <a:prstGeom prst="rect">
            <a:avLst/>
          </a:prstGeom>
          <a:ln>
            <a:solidFill>
              <a:schemeClr val="tx1"/>
            </a:solidFill>
          </a:ln>
        </p:spPr>
      </p:pic>
      <p:pic>
        <p:nvPicPr>
          <p:cNvPr id="9" name="Picture 8"/>
          <p:cNvPicPr>
            <a:picLocks noChangeAspect="1"/>
          </p:cNvPicPr>
          <p:nvPr/>
        </p:nvPicPr>
        <p:blipFill rotWithShape="1">
          <a:blip r:embed="rId4"/>
          <a:srcRect l="4445" t="26967" r="4127" b="47354"/>
          <a:stretch/>
        </p:blipFill>
        <p:spPr>
          <a:xfrm>
            <a:off x="1240984" y="4496746"/>
            <a:ext cx="10180509" cy="1608379"/>
          </a:xfrm>
          <a:prstGeom prst="rect">
            <a:avLst/>
          </a:prstGeom>
          <a:ln>
            <a:solidFill>
              <a:schemeClr val="tx1"/>
            </a:solidFill>
          </a:ln>
        </p:spPr>
      </p:pic>
    </p:spTree>
    <p:extLst>
      <p:ext uri="{BB962C8B-B14F-4D97-AF65-F5344CB8AC3E}">
        <p14:creationId xmlns:p14="http://schemas.microsoft.com/office/powerpoint/2010/main" val="11215639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4000" b="1" spc="0" dirty="0">
                <a:solidFill>
                  <a:schemeClr val="accent2"/>
                </a:solidFill>
              </a:rPr>
              <a:t>National K-12 Schools Infrastructure Grade = </a:t>
            </a:r>
            <a:r>
              <a:rPr lang="en-US" sz="4000" b="1" spc="0" dirty="0">
                <a:solidFill>
                  <a:schemeClr val="tx1"/>
                </a:solidFill>
              </a:rPr>
              <a:t>D+</a:t>
            </a: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4</a:t>
            </a:fld>
            <a:endParaRPr lang="en-US"/>
          </a:p>
        </p:txBody>
      </p:sp>
      <p:sp>
        <p:nvSpPr>
          <p:cNvPr id="7" name="TextBox 6"/>
          <p:cNvSpPr txBox="1"/>
          <p:nvPr/>
        </p:nvSpPr>
        <p:spPr>
          <a:xfrm>
            <a:off x="7188781" y="5961256"/>
            <a:ext cx="4931735" cy="307777"/>
          </a:xfrm>
          <a:prstGeom prst="rect">
            <a:avLst/>
          </a:prstGeom>
          <a:noFill/>
        </p:spPr>
        <p:txBody>
          <a:bodyPr wrap="none" rtlCol="0">
            <a:spAutoFit/>
          </a:bodyPr>
          <a:lstStyle/>
          <a:p>
            <a:r>
              <a:rPr lang="en-US" sz="1400" dirty="0"/>
              <a:t>- American Society of Civil Engineers – </a:t>
            </a:r>
            <a:r>
              <a:rPr lang="en-US" sz="1400" i="1" dirty="0"/>
              <a:t>2017 Infrastructure Report</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07196" y="1010261"/>
            <a:ext cx="5380779" cy="2823956"/>
          </a:xfrm>
          <a:prstGeom prst="rect">
            <a:avLst/>
          </a:prstGeom>
          <a:ln>
            <a:solidFill>
              <a:schemeClr val="tx1"/>
            </a:solidFill>
          </a:ln>
        </p:spPr>
      </p:pic>
      <p:sp>
        <p:nvSpPr>
          <p:cNvPr id="8" name="TextBox 7"/>
          <p:cNvSpPr txBox="1"/>
          <p:nvPr/>
        </p:nvSpPr>
        <p:spPr>
          <a:xfrm>
            <a:off x="1776096" y="4026786"/>
            <a:ext cx="8989384" cy="1862048"/>
          </a:xfrm>
          <a:prstGeom prst="rect">
            <a:avLst/>
          </a:prstGeom>
          <a:noFill/>
        </p:spPr>
        <p:txBody>
          <a:bodyPr wrap="none" rtlCol="0">
            <a:spAutoFit/>
          </a:bodyPr>
          <a:lstStyle/>
          <a:p>
            <a:r>
              <a:rPr lang="en-US" sz="2800" i="1" dirty="0"/>
              <a:t>Investment needed to improve and maintain school facilities:</a:t>
            </a:r>
          </a:p>
          <a:p>
            <a:pPr lvl="4">
              <a:spcBef>
                <a:spcPts val="600"/>
              </a:spcBef>
            </a:pPr>
            <a:r>
              <a:rPr lang="en-US" sz="2400" dirty="0"/>
              <a:t>Annual need: </a:t>
            </a:r>
            <a:r>
              <a:rPr lang="en-US" sz="2400" b="1" dirty="0"/>
              <a:t>$87 Billion</a:t>
            </a:r>
          </a:p>
          <a:p>
            <a:pPr lvl="4">
              <a:spcBef>
                <a:spcPts val="600"/>
              </a:spcBef>
            </a:pPr>
            <a:r>
              <a:rPr lang="en-US" sz="2400" dirty="0"/>
              <a:t>Actual annual investment: </a:t>
            </a:r>
            <a:r>
              <a:rPr lang="en-US" sz="2400" b="1" dirty="0"/>
              <a:t>$49 Billion</a:t>
            </a:r>
          </a:p>
          <a:p>
            <a:pPr lvl="4">
              <a:spcBef>
                <a:spcPts val="600"/>
              </a:spcBef>
            </a:pPr>
            <a:r>
              <a:rPr lang="en-US" sz="2400" u="sng" dirty="0">
                <a:solidFill>
                  <a:srgbClr val="FF0000"/>
                </a:solidFill>
              </a:rPr>
              <a:t>Annual Investment Gap: </a:t>
            </a:r>
            <a:r>
              <a:rPr lang="en-US" sz="2400" b="1" u="sng" dirty="0">
                <a:solidFill>
                  <a:srgbClr val="FF0000"/>
                </a:solidFill>
              </a:rPr>
              <a:t>$38 Billion</a:t>
            </a:r>
          </a:p>
        </p:txBody>
      </p:sp>
    </p:spTree>
    <p:extLst>
      <p:ext uri="{BB962C8B-B14F-4D97-AF65-F5344CB8AC3E}">
        <p14:creationId xmlns:p14="http://schemas.microsoft.com/office/powerpoint/2010/main" val="11615618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Sample Schools - 5 Year FCA Needs</a:t>
            </a:r>
            <a:endParaRPr lang="en-US" b="1" dirty="0"/>
          </a:p>
        </p:txBody>
      </p:sp>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40</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102690118"/>
              </p:ext>
            </p:extLst>
          </p:nvPr>
        </p:nvGraphicFramePr>
        <p:xfrm>
          <a:off x="920640" y="1547717"/>
          <a:ext cx="10324215" cy="1626819"/>
        </p:xfrm>
        <a:graphic>
          <a:graphicData uri="http://schemas.openxmlformats.org/drawingml/2006/table">
            <a:tbl>
              <a:tblPr firstRow="1" bandRow="1">
                <a:tableStyleId>{5C22544A-7EE6-4342-B048-85BDC9FD1C3A}</a:tableStyleId>
              </a:tblPr>
              <a:tblGrid>
                <a:gridCol w="3403710">
                  <a:extLst>
                    <a:ext uri="{9D8B030D-6E8A-4147-A177-3AD203B41FA5}">
                      <a16:colId xmlns:a16="http://schemas.microsoft.com/office/drawing/2014/main" val="1054600962"/>
                    </a:ext>
                  </a:extLst>
                </a:gridCol>
                <a:gridCol w="1943100">
                  <a:extLst>
                    <a:ext uri="{9D8B030D-6E8A-4147-A177-3AD203B41FA5}">
                      <a16:colId xmlns:a16="http://schemas.microsoft.com/office/drawing/2014/main" val="3802597678"/>
                    </a:ext>
                  </a:extLst>
                </a:gridCol>
                <a:gridCol w="2396351">
                  <a:extLst>
                    <a:ext uri="{9D8B030D-6E8A-4147-A177-3AD203B41FA5}">
                      <a16:colId xmlns:a16="http://schemas.microsoft.com/office/drawing/2014/main" val="2199885567"/>
                    </a:ext>
                  </a:extLst>
                </a:gridCol>
                <a:gridCol w="2581054">
                  <a:extLst>
                    <a:ext uri="{9D8B030D-6E8A-4147-A177-3AD203B41FA5}">
                      <a16:colId xmlns:a16="http://schemas.microsoft.com/office/drawing/2014/main" val="1148874834"/>
                    </a:ext>
                  </a:extLst>
                </a:gridCol>
              </a:tblGrid>
              <a:tr h="438099">
                <a:tc>
                  <a:txBody>
                    <a:bodyPr/>
                    <a:lstStyle/>
                    <a:p>
                      <a:pPr algn="ctr"/>
                      <a:r>
                        <a:rPr lang="en-US" sz="2000" dirty="0" smtClean="0"/>
                        <a:t>School </a:t>
                      </a:r>
                      <a:endParaRPr lang="en-US" sz="2000" dirty="0"/>
                    </a:p>
                  </a:txBody>
                  <a:tcPr/>
                </a:tc>
                <a:tc>
                  <a:txBody>
                    <a:bodyPr/>
                    <a:lstStyle/>
                    <a:p>
                      <a:pPr algn="ctr"/>
                      <a:r>
                        <a:rPr lang="en-US" sz="2000" dirty="0" smtClean="0"/>
                        <a:t>Square Feet</a:t>
                      </a:r>
                      <a:endParaRPr lang="en-US"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t>5-Year FCA Needs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t>5-Year FCA Needs / SF</a:t>
                      </a:r>
                    </a:p>
                  </a:txBody>
                  <a:tcPr/>
                </a:tc>
                <a:extLst>
                  <a:ext uri="{0D108BD9-81ED-4DB2-BD59-A6C34878D82A}">
                    <a16:rowId xmlns:a16="http://schemas.microsoft.com/office/drawing/2014/main" val="2383409383"/>
                  </a:ext>
                </a:extLst>
              </a:tr>
              <a:tr h="370840">
                <a:tc>
                  <a:txBody>
                    <a:bodyPr/>
                    <a:lstStyle/>
                    <a:p>
                      <a:r>
                        <a:rPr lang="en-US" sz="2000" dirty="0" smtClean="0"/>
                        <a:t>Allen Elementary (1961)</a:t>
                      </a:r>
                      <a:endParaRPr lang="en-US" sz="2000" dirty="0"/>
                    </a:p>
                  </a:txBody>
                  <a:tcPr/>
                </a:tc>
                <a:tc>
                  <a:txBody>
                    <a:bodyPr/>
                    <a:lstStyle/>
                    <a:p>
                      <a:pPr algn="ctr" fontAlgn="b"/>
                      <a:r>
                        <a:rPr lang="en-US" sz="2000" b="1" i="0" u="none" strike="noStrike" dirty="0">
                          <a:solidFill>
                            <a:srgbClr val="000000"/>
                          </a:solidFill>
                          <a:effectLst/>
                          <a:latin typeface="Calibri" panose="020F0502020204030204" pitchFamily="34" charset="0"/>
                        </a:rPr>
                        <a:t>65,388</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$ 2,054,347</a:t>
                      </a:r>
                    </a:p>
                  </a:txBody>
                  <a:tcPr/>
                </a:tc>
                <a:tc>
                  <a:txBody>
                    <a:bodyPr/>
                    <a:lstStyle/>
                    <a:p>
                      <a:pPr algn="ctr"/>
                      <a:r>
                        <a:rPr lang="en-US" sz="2000" b="1" dirty="0" smtClean="0"/>
                        <a:t>$31 / SF</a:t>
                      </a:r>
                      <a:endParaRPr lang="en-US" sz="2000" b="1" dirty="0"/>
                    </a:p>
                  </a:txBody>
                  <a:tcPr/>
                </a:tc>
                <a:extLst>
                  <a:ext uri="{0D108BD9-81ED-4DB2-BD59-A6C34878D82A}">
                    <a16:rowId xmlns:a16="http://schemas.microsoft.com/office/drawing/2014/main" val="3120111689"/>
                  </a:ext>
                </a:extLst>
              </a:tr>
              <a:tr h="370840">
                <a:tc>
                  <a:txBody>
                    <a:bodyPr/>
                    <a:lstStyle/>
                    <a:p>
                      <a:r>
                        <a:rPr lang="en-US" sz="2000" dirty="0" smtClean="0"/>
                        <a:t>Community High School (1922)</a:t>
                      </a:r>
                      <a:endParaRPr lang="en-US" sz="2000" dirty="0"/>
                    </a:p>
                  </a:txBody>
                  <a:tcPr/>
                </a:tc>
                <a:tc>
                  <a:txBody>
                    <a:bodyPr/>
                    <a:lstStyle/>
                    <a:p>
                      <a:pPr algn="ctr" fontAlgn="b"/>
                      <a:r>
                        <a:rPr lang="en-US" sz="2000" b="1" i="0" u="none" strike="noStrike" dirty="0">
                          <a:solidFill>
                            <a:srgbClr val="000000"/>
                          </a:solidFill>
                          <a:effectLst/>
                          <a:latin typeface="Calibri" panose="020F0502020204030204" pitchFamily="34" charset="0"/>
                        </a:rPr>
                        <a:t>58,200</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$7,906,749</a:t>
                      </a:r>
                    </a:p>
                  </a:txBody>
                  <a:tcPr/>
                </a:tc>
                <a:tc>
                  <a:txBody>
                    <a:bodyPr/>
                    <a:lstStyle/>
                    <a:p>
                      <a:pPr algn="ctr"/>
                      <a:r>
                        <a:rPr lang="en-US" sz="2000" b="1" dirty="0" smtClean="0"/>
                        <a:t>$135</a:t>
                      </a:r>
                      <a:r>
                        <a:rPr lang="en-US" sz="2000" b="1" baseline="0" dirty="0" smtClean="0"/>
                        <a:t> / SF</a:t>
                      </a:r>
                      <a:endParaRPr lang="en-US" sz="2000" b="1" dirty="0"/>
                    </a:p>
                  </a:txBody>
                  <a:tcPr/>
                </a:tc>
                <a:extLst>
                  <a:ext uri="{0D108BD9-81ED-4DB2-BD59-A6C34878D82A}">
                    <a16:rowId xmlns:a16="http://schemas.microsoft.com/office/drawing/2014/main" val="1809319779"/>
                  </a:ext>
                </a:extLst>
              </a:tr>
              <a:tr h="370840">
                <a:tc>
                  <a:txBody>
                    <a:bodyPr/>
                    <a:lstStyle/>
                    <a:p>
                      <a:r>
                        <a:rPr lang="en-US" sz="2000" dirty="0" smtClean="0"/>
                        <a:t>Carpenter Elementary (1953)</a:t>
                      </a:r>
                      <a:endParaRPr lang="en-US" sz="2000" dirty="0"/>
                    </a:p>
                  </a:txBody>
                  <a:tcPr/>
                </a:tc>
                <a:tc>
                  <a:txBody>
                    <a:bodyPr/>
                    <a:lstStyle/>
                    <a:p>
                      <a:pPr algn="ctr" fontAlgn="b"/>
                      <a:r>
                        <a:rPr lang="en-US" sz="2000" b="1" i="0" u="none" strike="noStrike" dirty="0">
                          <a:solidFill>
                            <a:srgbClr val="000000"/>
                          </a:solidFill>
                          <a:effectLst/>
                          <a:latin typeface="Calibri" panose="020F0502020204030204" pitchFamily="34" charset="0"/>
                        </a:rPr>
                        <a:t>52,539</a:t>
                      </a:r>
                    </a:p>
                  </a:txBody>
                  <a:tcPr marL="9525" marR="9525" marT="9525" marB="0" anchor="b"/>
                </a:tc>
                <a:tc>
                  <a:txBody>
                    <a:bodyPr/>
                    <a:lstStyle/>
                    <a:p>
                      <a:pPr algn="ctr"/>
                      <a:r>
                        <a:rPr lang="en-US" sz="2000" b="1" dirty="0" smtClean="0"/>
                        <a:t>$11,463,982</a:t>
                      </a:r>
                      <a:endParaRPr lang="en-US" sz="2000" b="1" dirty="0"/>
                    </a:p>
                  </a:txBody>
                  <a:tcPr/>
                </a:tc>
                <a:tc>
                  <a:txBody>
                    <a:bodyPr/>
                    <a:lstStyle/>
                    <a:p>
                      <a:pPr algn="ctr"/>
                      <a:r>
                        <a:rPr lang="en-US" sz="2000" b="1" dirty="0" smtClean="0"/>
                        <a:t>$218</a:t>
                      </a:r>
                      <a:r>
                        <a:rPr lang="en-US" sz="2000" b="1" baseline="0" dirty="0" smtClean="0"/>
                        <a:t> / SF</a:t>
                      </a:r>
                      <a:endParaRPr lang="en-US" sz="2000" b="1" dirty="0"/>
                    </a:p>
                  </a:txBody>
                  <a:tcPr/>
                </a:tc>
                <a:extLst>
                  <a:ext uri="{0D108BD9-81ED-4DB2-BD59-A6C34878D82A}">
                    <a16:rowId xmlns:a16="http://schemas.microsoft.com/office/drawing/2014/main" val="408234326"/>
                  </a:ext>
                </a:extLst>
              </a:tr>
            </a:tbl>
          </a:graphicData>
        </a:graphic>
      </p:graphicFrame>
      <p:pic>
        <p:nvPicPr>
          <p:cNvPr id="6148" name="Picture 4" descr="No automatic alt text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7710" y="4008669"/>
            <a:ext cx="2011131" cy="201113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195" y="3819267"/>
            <a:ext cx="28575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community high school  ann arb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774" y="4128525"/>
            <a:ext cx="1825625" cy="158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6660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Allen</a:t>
            </a:r>
            <a:r>
              <a:rPr lang="en-US" dirty="0" smtClean="0"/>
              <a:t> </a:t>
            </a:r>
            <a:r>
              <a:rPr lang="en-US" b="1" dirty="0" smtClean="0"/>
              <a:t>Elementary – 5 Year FCA Needs</a:t>
            </a:r>
            <a:endParaRPr lang="en-US" b="1"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p:pic>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41</a:t>
            </a:fld>
            <a:endParaRPr lang="en-US"/>
          </a:p>
        </p:txBody>
      </p:sp>
      <p:sp>
        <p:nvSpPr>
          <p:cNvPr id="9" name="TextBox 8"/>
          <p:cNvSpPr txBox="1"/>
          <p:nvPr/>
        </p:nvSpPr>
        <p:spPr>
          <a:xfrm>
            <a:off x="628650" y="1076325"/>
            <a:ext cx="5181600" cy="4462760"/>
          </a:xfrm>
          <a:prstGeom prst="rect">
            <a:avLst/>
          </a:prstGeom>
          <a:noFill/>
        </p:spPr>
        <p:txBody>
          <a:bodyPr wrap="square" rtlCol="0">
            <a:spAutoFit/>
          </a:bodyPr>
          <a:lstStyle/>
          <a:p>
            <a:r>
              <a:rPr lang="en-US" sz="2000" dirty="0" smtClean="0"/>
              <a:t>Major categorical needs identified in the FCA:</a:t>
            </a:r>
          </a:p>
          <a:p>
            <a:pPr marL="285750" indent="-285750">
              <a:buFont typeface="Arial" panose="020B0604020202020204" pitchFamily="34" charset="0"/>
              <a:buChar char="•"/>
            </a:pPr>
            <a:r>
              <a:rPr lang="en-US" sz="2000" dirty="0" smtClean="0"/>
              <a:t>$750K - Heating, Ventilation, and Air Conditioning (HVAC) </a:t>
            </a:r>
          </a:p>
          <a:p>
            <a:pPr marL="285750" indent="-285750">
              <a:buFont typeface="Arial" panose="020B0604020202020204" pitchFamily="34" charset="0"/>
              <a:buChar char="•"/>
            </a:pPr>
            <a:r>
              <a:rPr lang="en-US" sz="2000" dirty="0" smtClean="0"/>
              <a:t>$460K - Electrical, lighting, branch wiring and equipment</a:t>
            </a:r>
          </a:p>
          <a:p>
            <a:pPr marL="285750" indent="-285750">
              <a:buFont typeface="Arial" panose="020B0604020202020204" pitchFamily="34" charset="0"/>
              <a:buChar char="•"/>
            </a:pPr>
            <a:r>
              <a:rPr lang="en-US" sz="2000" dirty="0" smtClean="0"/>
              <a:t>$400K Interior </a:t>
            </a:r>
            <a:r>
              <a:rPr lang="en-US" sz="2000" dirty="0"/>
              <a:t>Improvements, walls, windows, doors and finishes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r>
              <a:rPr lang="en-US" dirty="0" smtClean="0"/>
              <a:t>Other needs include:</a:t>
            </a:r>
          </a:p>
          <a:p>
            <a:pPr marL="285750" indent="-285750">
              <a:buFont typeface="Arial" panose="020B0604020202020204" pitchFamily="34" charset="0"/>
              <a:buChar char="•"/>
            </a:pPr>
            <a:r>
              <a:rPr lang="en-US" dirty="0" err="1" smtClean="0"/>
              <a:t>Sitework</a:t>
            </a:r>
            <a:r>
              <a:rPr lang="en-US" dirty="0" smtClean="0"/>
              <a:t> – sidewalks and pavement</a:t>
            </a:r>
          </a:p>
          <a:p>
            <a:pPr marL="285750" indent="-285750">
              <a:buFont typeface="Arial" panose="020B0604020202020204" pitchFamily="34" charset="0"/>
              <a:buChar char="•"/>
            </a:pPr>
            <a:r>
              <a:rPr lang="en-US" dirty="0" smtClean="0"/>
              <a:t>Resiliency improvements – onsite energy generation and infrastructure</a:t>
            </a:r>
          </a:p>
          <a:p>
            <a:endParaRPr lang="en-US" dirty="0" smtClean="0"/>
          </a:p>
          <a:p>
            <a:r>
              <a:rPr lang="en-US" dirty="0" smtClean="0"/>
              <a:t> </a:t>
            </a:r>
            <a:endParaRPr lang="en-US" dirty="0"/>
          </a:p>
        </p:txBody>
      </p:sp>
      <p:sp>
        <p:nvSpPr>
          <p:cNvPr id="11" name="Rectangle 10"/>
          <p:cNvSpPr/>
          <p:nvPr/>
        </p:nvSpPr>
        <p:spPr>
          <a:xfrm>
            <a:off x="8183716" y="914778"/>
            <a:ext cx="3851503" cy="892552"/>
          </a:xfrm>
          <a:prstGeom prst="rect">
            <a:avLst/>
          </a:prstGeom>
          <a:ln/>
        </p:spPr>
        <p:style>
          <a:lnRef idx="3">
            <a:schemeClr val="lt1"/>
          </a:lnRef>
          <a:fillRef idx="1">
            <a:schemeClr val="accent6"/>
          </a:fillRef>
          <a:effectRef idx="1">
            <a:schemeClr val="accent6"/>
          </a:effectRef>
          <a:fontRef idx="minor">
            <a:schemeClr val="lt1"/>
          </a:fontRef>
        </p:style>
        <p:txBody>
          <a:bodyPr wrap="none">
            <a:spAutoFit/>
          </a:bodyPr>
          <a:lstStyle/>
          <a:p>
            <a:pPr algn="ctr"/>
            <a:r>
              <a:rPr lang="en-US" sz="2400" dirty="0">
                <a:solidFill>
                  <a:schemeClr val="tx1"/>
                </a:solidFill>
              </a:rPr>
              <a:t>5</a:t>
            </a:r>
            <a:r>
              <a:rPr lang="en-US" sz="2400" dirty="0" smtClean="0">
                <a:solidFill>
                  <a:schemeClr val="tx1"/>
                </a:solidFill>
              </a:rPr>
              <a:t>-Year </a:t>
            </a:r>
            <a:r>
              <a:rPr lang="en-US" sz="2400" dirty="0">
                <a:solidFill>
                  <a:schemeClr val="tx1"/>
                </a:solidFill>
              </a:rPr>
              <a:t>FCA Investment Needs</a:t>
            </a:r>
          </a:p>
          <a:p>
            <a:pPr algn="ctr"/>
            <a:r>
              <a:rPr lang="en-US" sz="2800" b="1" dirty="0">
                <a:solidFill>
                  <a:schemeClr val="tx1"/>
                </a:solidFill>
              </a:rPr>
              <a:t>$ </a:t>
            </a:r>
            <a:r>
              <a:rPr lang="en-US" sz="2800" b="1" dirty="0" smtClean="0">
                <a:solidFill>
                  <a:schemeClr val="tx1"/>
                </a:solidFill>
              </a:rPr>
              <a:t>2,054,347 </a:t>
            </a:r>
            <a:r>
              <a:rPr lang="en-US" sz="2800" b="1" dirty="0" smtClean="0">
                <a:solidFill>
                  <a:schemeClr val="accent2">
                    <a:lumMod val="75000"/>
                  </a:schemeClr>
                </a:solidFill>
              </a:rPr>
              <a:t>($</a:t>
            </a:r>
            <a:r>
              <a:rPr lang="en-US" sz="2800" b="1" dirty="0">
                <a:solidFill>
                  <a:schemeClr val="accent2">
                    <a:lumMod val="75000"/>
                  </a:schemeClr>
                </a:solidFill>
              </a:rPr>
              <a:t>31/SF</a:t>
            </a:r>
            <a:r>
              <a:rPr lang="en-US" sz="2800" b="1" dirty="0" smtClean="0">
                <a:solidFill>
                  <a:schemeClr val="accent2">
                    <a:lumMod val="75000"/>
                  </a:schemeClr>
                </a:solidFill>
              </a:rPr>
              <a:t>)</a:t>
            </a:r>
            <a:endParaRPr lang="en-US" sz="2800" b="1" dirty="0">
              <a:solidFill>
                <a:schemeClr val="accent2">
                  <a:lumMod val="75000"/>
                </a:schemeClr>
              </a:solidFill>
            </a:endParaRPr>
          </a:p>
        </p:txBody>
      </p:sp>
    </p:spTree>
    <p:extLst>
      <p:ext uri="{BB962C8B-B14F-4D97-AF65-F5344CB8AC3E}">
        <p14:creationId xmlns:p14="http://schemas.microsoft.com/office/powerpoint/2010/main" val="34463524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Allen</a:t>
            </a:r>
            <a:r>
              <a:rPr lang="en-US" dirty="0" smtClean="0"/>
              <a:t> </a:t>
            </a:r>
            <a:r>
              <a:rPr lang="en-US" b="1" dirty="0" smtClean="0"/>
              <a:t>Elementary – FCA Needs Report</a:t>
            </a:r>
            <a:endParaRPr lang="en-US" b="1" dirty="0"/>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8775" y="928356"/>
            <a:ext cx="8690089" cy="2704697"/>
          </a:xfrm>
        </p:spPr>
      </p:pic>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42</a:t>
            </a:fld>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114" y="3726037"/>
            <a:ext cx="10058400" cy="2163673"/>
          </a:xfrm>
          <a:prstGeom prst="rect">
            <a:avLst/>
          </a:prstGeom>
          <a:ln>
            <a:solidFill>
              <a:schemeClr val="tx1"/>
            </a:solidFill>
          </a:ln>
        </p:spPr>
      </p:pic>
    </p:spTree>
    <p:extLst>
      <p:ext uri="{BB962C8B-B14F-4D97-AF65-F5344CB8AC3E}">
        <p14:creationId xmlns:p14="http://schemas.microsoft.com/office/powerpoint/2010/main" val="38798697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Allen</a:t>
            </a:r>
            <a:r>
              <a:rPr lang="en-US" dirty="0" smtClean="0"/>
              <a:t> </a:t>
            </a:r>
            <a:r>
              <a:rPr lang="en-US" b="1" dirty="0" smtClean="0"/>
              <a:t>Elementary – FCA Needs Report</a:t>
            </a:r>
            <a:endParaRPr lang="en-US" b="1"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3632" y="928356"/>
            <a:ext cx="8278232" cy="5261004"/>
          </a:xfrm>
        </p:spPr>
      </p:pic>
      <p:sp>
        <p:nvSpPr>
          <p:cNvPr id="4" name="Date Placeholder 3"/>
          <p:cNvSpPr>
            <a:spLocks noGrp="1"/>
          </p:cNvSpPr>
          <p:nvPr>
            <p:ph type="dt" sz="half" idx="10"/>
          </p:nvPr>
        </p:nvSpPr>
        <p:spPr/>
        <p:txBody>
          <a:bodyPr/>
          <a:lstStyle/>
          <a:p>
            <a:r>
              <a:rPr lang="en-US" smtClean="0"/>
              <a:t>December 11,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43</a:t>
            </a:fld>
            <a:endParaRPr lang="en-US"/>
          </a:p>
        </p:txBody>
      </p:sp>
    </p:spTree>
    <p:extLst>
      <p:ext uri="{BB962C8B-B14F-4D97-AF65-F5344CB8AC3E}">
        <p14:creationId xmlns:p14="http://schemas.microsoft.com/office/powerpoint/2010/main" val="8961815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Community High – 5 Year FCA Needs</a:t>
            </a:r>
            <a:endParaRPr lang="en-US" b="1"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9237" y="2111699"/>
            <a:ext cx="5827112" cy="3431604"/>
          </a:xfrm>
        </p:spPr>
      </p:pic>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44</a:t>
            </a:fld>
            <a:endParaRPr lang="en-US"/>
          </a:p>
        </p:txBody>
      </p:sp>
      <p:sp>
        <p:nvSpPr>
          <p:cNvPr id="9" name="TextBox 8"/>
          <p:cNvSpPr txBox="1"/>
          <p:nvPr/>
        </p:nvSpPr>
        <p:spPr>
          <a:xfrm>
            <a:off x="638175" y="1066800"/>
            <a:ext cx="5200650" cy="4431983"/>
          </a:xfrm>
          <a:prstGeom prst="rect">
            <a:avLst/>
          </a:prstGeom>
          <a:noFill/>
        </p:spPr>
        <p:txBody>
          <a:bodyPr wrap="square" rtlCol="0">
            <a:spAutoFit/>
          </a:bodyPr>
          <a:lstStyle/>
          <a:p>
            <a:r>
              <a:rPr lang="en-US" sz="2000" dirty="0" smtClean="0"/>
              <a:t>Major categorical needs identified in the FCA:</a:t>
            </a:r>
          </a:p>
          <a:p>
            <a:pPr marL="285750" indent="-285750">
              <a:buFont typeface="Arial" panose="020B0604020202020204" pitchFamily="34" charset="0"/>
              <a:buChar char="•"/>
            </a:pPr>
            <a:r>
              <a:rPr lang="en-US" sz="2000" dirty="0" smtClean="0"/>
              <a:t>$2.9M - Heating, Ventilation, and Air Conditioning (HVAC) </a:t>
            </a:r>
          </a:p>
          <a:p>
            <a:pPr marL="285750" indent="-285750">
              <a:buFont typeface="Arial" panose="020B0604020202020204" pitchFamily="34" charset="0"/>
              <a:buChar char="•"/>
            </a:pPr>
            <a:r>
              <a:rPr lang="en-US" sz="2000" dirty="0" smtClean="0"/>
              <a:t>$2.2M - Electrical, lighting, branch wiring and equipment</a:t>
            </a:r>
          </a:p>
          <a:p>
            <a:pPr marL="285750" indent="-285750">
              <a:buFont typeface="Arial" panose="020B0604020202020204" pitchFamily="34" charset="0"/>
              <a:buChar char="•"/>
            </a:pPr>
            <a:r>
              <a:rPr lang="en-US" sz="2000" dirty="0" smtClean="0"/>
              <a:t>$1.65M – Fire Protection, infrastructure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r>
              <a:rPr lang="en-US" dirty="0" smtClean="0"/>
              <a:t>Other needs include:</a:t>
            </a:r>
          </a:p>
          <a:p>
            <a:pPr marL="285750" indent="-285750">
              <a:buFont typeface="Arial" panose="020B0604020202020204" pitchFamily="34" charset="0"/>
              <a:buChar char="•"/>
            </a:pPr>
            <a:r>
              <a:rPr lang="en-US" dirty="0" smtClean="0"/>
              <a:t>Interior improvements – ceilings, walls, floors and finishes</a:t>
            </a:r>
          </a:p>
          <a:p>
            <a:pPr marL="285750" indent="-285750">
              <a:buFont typeface="Arial" panose="020B0604020202020204" pitchFamily="34" charset="0"/>
              <a:buChar char="•"/>
            </a:pPr>
            <a:r>
              <a:rPr lang="en-US" dirty="0" smtClean="0"/>
              <a:t>Exterior improvements – masonry updates, windows and doors</a:t>
            </a:r>
          </a:p>
          <a:p>
            <a:endParaRPr lang="en-US" dirty="0" smtClean="0"/>
          </a:p>
          <a:p>
            <a:r>
              <a:rPr lang="en-US" dirty="0" smtClean="0"/>
              <a:t> </a:t>
            </a:r>
            <a:endParaRPr lang="en-US" dirty="0"/>
          </a:p>
        </p:txBody>
      </p:sp>
      <p:sp>
        <p:nvSpPr>
          <p:cNvPr id="11" name="Rectangle 10"/>
          <p:cNvSpPr/>
          <p:nvPr/>
        </p:nvSpPr>
        <p:spPr>
          <a:xfrm>
            <a:off x="8183716" y="914778"/>
            <a:ext cx="3851504" cy="892552"/>
          </a:xfrm>
          <a:prstGeom prst="rect">
            <a:avLst/>
          </a:prstGeom>
          <a:ln/>
        </p:spPr>
        <p:style>
          <a:lnRef idx="3">
            <a:schemeClr val="lt1"/>
          </a:lnRef>
          <a:fillRef idx="1">
            <a:schemeClr val="accent6"/>
          </a:fillRef>
          <a:effectRef idx="1">
            <a:schemeClr val="accent6"/>
          </a:effectRef>
          <a:fontRef idx="minor">
            <a:schemeClr val="lt1"/>
          </a:fontRef>
        </p:style>
        <p:txBody>
          <a:bodyPr wrap="none">
            <a:spAutoFit/>
          </a:bodyPr>
          <a:lstStyle/>
          <a:p>
            <a:pPr algn="ctr"/>
            <a:r>
              <a:rPr lang="en-US" sz="2400" dirty="0">
                <a:solidFill>
                  <a:schemeClr val="tx1"/>
                </a:solidFill>
              </a:rPr>
              <a:t>5</a:t>
            </a:r>
            <a:r>
              <a:rPr lang="en-US" sz="2400" dirty="0" smtClean="0">
                <a:solidFill>
                  <a:schemeClr val="tx1"/>
                </a:solidFill>
              </a:rPr>
              <a:t>-Year </a:t>
            </a:r>
            <a:r>
              <a:rPr lang="en-US" sz="2400" dirty="0">
                <a:solidFill>
                  <a:schemeClr val="tx1"/>
                </a:solidFill>
              </a:rPr>
              <a:t>FCA Investment Needs</a:t>
            </a:r>
          </a:p>
          <a:p>
            <a:pPr algn="ctr"/>
            <a:r>
              <a:rPr lang="en-US" sz="2800" b="1" dirty="0" smtClean="0">
                <a:solidFill>
                  <a:schemeClr val="tx1"/>
                </a:solidFill>
              </a:rPr>
              <a:t>$7,906,749 </a:t>
            </a:r>
            <a:r>
              <a:rPr lang="en-US" sz="2800" b="1" dirty="0" smtClean="0">
                <a:solidFill>
                  <a:schemeClr val="accent2">
                    <a:lumMod val="75000"/>
                  </a:schemeClr>
                </a:solidFill>
              </a:rPr>
              <a:t>($135/SF)</a:t>
            </a:r>
            <a:endParaRPr lang="en-US" sz="2800" b="1" dirty="0">
              <a:solidFill>
                <a:schemeClr val="accent2">
                  <a:lumMod val="75000"/>
                </a:schemeClr>
              </a:solidFill>
            </a:endParaRPr>
          </a:p>
        </p:txBody>
      </p:sp>
    </p:spTree>
    <p:extLst>
      <p:ext uri="{BB962C8B-B14F-4D97-AF65-F5344CB8AC3E}">
        <p14:creationId xmlns:p14="http://schemas.microsoft.com/office/powerpoint/2010/main" val="41742177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Community High – FCA Needs Report</a:t>
            </a:r>
            <a:endParaRPr lang="en-US" b="1" dirty="0"/>
          </a:p>
        </p:txBody>
      </p:sp>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45</a:t>
            </a:fld>
            <a:endParaRPr lang="en-US"/>
          </a:p>
        </p:txBody>
      </p:sp>
      <p:pic>
        <p:nvPicPr>
          <p:cNvPr id="3" name="Picture 2"/>
          <p:cNvPicPr>
            <a:picLocks noChangeAspect="1"/>
          </p:cNvPicPr>
          <p:nvPr/>
        </p:nvPicPr>
        <p:blipFill rotWithShape="1">
          <a:blip r:embed="rId2"/>
          <a:srcRect l="26042" t="26481" r="25833" b="42963"/>
          <a:stretch/>
        </p:blipFill>
        <p:spPr>
          <a:xfrm>
            <a:off x="2962241" y="1092264"/>
            <a:ext cx="6388641" cy="2281658"/>
          </a:xfrm>
          <a:prstGeom prst="rect">
            <a:avLst/>
          </a:prstGeom>
        </p:spPr>
      </p:pic>
      <p:pic>
        <p:nvPicPr>
          <p:cNvPr id="8" name="Picture 7"/>
          <p:cNvPicPr>
            <a:picLocks noChangeAspect="1"/>
          </p:cNvPicPr>
          <p:nvPr/>
        </p:nvPicPr>
        <p:blipFill rotWithShape="1">
          <a:blip r:embed="rId3"/>
          <a:srcRect l="23854" t="32778" r="23750" b="29074"/>
          <a:stretch/>
        </p:blipFill>
        <p:spPr>
          <a:xfrm>
            <a:off x="2962241" y="3521364"/>
            <a:ext cx="6413489" cy="2626599"/>
          </a:xfrm>
          <a:prstGeom prst="rect">
            <a:avLst/>
          </a:prstGeom>
        </p:spPr>
      </p:pic>
    </p:spTree>
    <p:extLst>
      <p:ext uri="{BB962C8B-B14F-4D97-AF65-F5344CB8AC3E}">
        <p14:creationId xmlns:p14="http://schemas.microsoft.com/office/powerpoint/2010/main" val="15595560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Community High – FCA Needs Report</a:t>
            </a:r>
            <a:endParaRPr lang="en-US" b="1" dirty="0"/>
          </a:p>
        </p:txBody>
      </p:sp>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46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0" y="928356"/>
            <a:ext cx="9231630" cy="5232072"/>
          </a:xfrm>
          <a:prstGeom prst="rect">
            <a:avLst/>
          </a:prstGeom>
        </p:spPr>
      </p:pic>
    </p:spTree>
    <p:extLst>
      <p:ext uri="{BB962C8B-B14F-4D97-AF65-F5344CB8AC3E}">
        <p14:creationId xmlns:p14="http://schemas.microsoft.com/office/powerpoint/2010/main" val="38345852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Community High – FCA Needs Report</a:t>
            </a:r>
            <a:endParaRPr lang="en-US" b="1" dirty="0"/>
          </a:p>
        </p:txBody>
      </p:sp>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47</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993" y="814834"/>
            <a:ext cx="6413500" cy="556709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330" y="3637396"/>
            <a:ext cx="3200746" cy="265136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330" y="5152716"/>
            <a:ext cx="2051835" cy="113604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674" y="814834"/>
            <a:ext cx="3867663" cy="2900747"/>
          </a:xfrm>
          <a:prstGeom prst="rect">
            <a:avLst/>
          </a:prstGeom>
          <a:effectLst>
            <a:outerShdw blurRad="50800" dist="38100" dir="2700000" algn="tl" rotWithShape="0">
              <a:prstClr val="black">
                <a:alpha val="40000"/>
              </a:prstClr>
            </a:outerShdw>
          </a:effectLst>
        </p:spPr>
      </p:pic>
      <p:sp>
        <p:nvSpPr>
          <p:cNvPr id="3" name="Rectangle 2"/>
          <p:cNvSpPr/>
          <p:nvPr/>
        </p:nvSpPr>
        <p:spPr>
          <a:xfrm>
            <a:off x="3105150" y="5152716"/>
            <a:ext cx="257175" cy="219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36968721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Carpenter</a:t>
            </a:r>
            <a:r>
              <a:rPr lang="en-US" dirty="0" smtClean="0"/>
              <a:t> </a:t>
            </a:r>
            <a:r>
              <a:rPr lang="en-US" b="1" dirty="0" smtClean="0"/>
              <a:t>Elementary – 5 Year FCA Needs</a:t>
            </a:r>
            <a:endParaRPr lang="en-US" b="1" dirty="0"/>
          </a:p>
        </p:txBody>
      </p:sp>
      <p:pic>
        <p:nvPicPr>
          <p:cNvPr id="13" name="Content Placeholder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p:pic>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48</a:t>
            </a:fld>
            <a:endParaRPr lang="en-US"/>
          </a:p>
        </p:txBody>
      </p:sp>
      <p:sp>
        <p:nvSpPr>
          <p:cNvPr id="9" name="TextBox 8"/>
          <p:cNvSpPr txBox="1"/>
          <p:nvPr/>
        </p:nvSpPr>
        <p:spPr>
          <a:xfrm>
            <a:off x="971550" y="1066800"/>
            <a:ext cx="5200650" cy="5047536"/>
          </a:xfrm>
          <a:prstGeom prst="rect">
            <a:avLst/>
          </a:prstGeom>
          <a:noFill/>
        </p:spPr>
        <p:txBody>
          <a:bodyPr wrap="square" rtlCol="0">
            <a:spAutoFit/>
          </a:bodyPr>
          <a:lstStyle/>
          <a:p>
            <a:r>
              <a:rPr lang="en-US" sz="2000" dirty="0" smtClean="0"/>
              <a:t>Major categorical needs identified in the FCA:</a:t>
            </a:r>
          </a:p>
          <a:p>
            <a:pPr marL="285750" indent="-285750">
              <a:buFont typeface="Arial" panose="020B0604020202020204" pitchFamily="34" charset="0"/>
              <a:buChar char="•"/>
            </a:pPr>
            <a:r>
              <a:rPr lang="en-US" sz="2000" dirty="0" smtClean="0"/>
              <a:t>$2.65M - Heating, Ventilation, and Air Conditioning (HVAC) </a:t>
            </a:r>
          </a:p>
          <a:p>
            <a:pPr marL="285750" indent="-285750">
              <a:buFont typeface="Arial" panose="020B0604020202020204" pitchFamily="34" charset="0"/>
              <a:buChar char="•"/>
            </a:pPr>
            <a:r>
              <a:rPr lang="en-US" sz="2000" dirty="0" smtClean="0"/>
              <a:t>$2.25M - Plumbing, distribution and fixtures </a:t>
            </a:r>
          </a:p>
          <a:p>
            <a:pPr marL="285750" indent="-285750">
              <a:buFont typeface="Arial" panose="020B0604020202020204" pitchFamily="34" charset="0"/>
              <a:buChar char="•"/>
            </a:pPr>
            <a:r>
              <a:rPr lang="en-US" sz="2000" dirty="0" smtClean="0"/>
              <a:t>$1.8M - Electrical, lighting, branch wiring and equipment</a:t>
            </a:r>
          </a:p>
          <a:p>
            <a:pPr marL="285750" indent="-285750">
              <a:buFont typeface="Arial" panose="020B0604020202020204" pitchFamily="34" charset="0"/>
              <a:buChar char="•"/>
            </a:pPr>
            <a:r>
              <a:rPr lang="en-US" sz="2000" dirty="0"/>
              <a:t>$</a:t>
            </a:r>
            <a:r>
              <a:rPr lang="en-US" sz="2000" dirty="0" smtClean="0"/>
              <a:t>1.5M </a:t>
            </a:r>
            <a:r>
              <a:rPr lang="en-US" sz="2000" dirty="0"/>
              <a:t>Exterior Improvements, walls, windows, doors and finishes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r>
              <a:rPr lang="en-US" dirty="0" smtClean="0"/>
              <a:t>Other needs include:</a:t>
            </a:r>
          </a:p>
          <a:p>
            <a:pPr marL="285750" indent="-285750">
              <a:buFont typeface="Arial" panose="020B0604020202020204" pitchFamily="34" charset="0"/>
              <a:buChar char="•"/>
            </a:pPr>
            <a:r>
              <a:rPr lang="en-US" dirty="0" smtClean="0"/>
              <a:t>Roofing – roof system and drainage</a:t>
            </a:r>
          </a:p>
          <a:p>
            <a:pPr marL="285750" indent="-285750">
              <a:buFont typeface="Arial" panose="020B0604020202020204" pitchFamily="34" charset="0"/>
              <a:buChar char="•"/>
            </a:pPr>
            <a:r>
              <a:rPr lang="en-US" dirty="0" smtClean="0"/>
              <a:t>Interior improvements – ceilings, walls, floors and finishes</a:t>
            </a:r>
          </a:p>
          <a:p>
            <a:pPr marL="285750" indent="-285750">
              <a:buFont typeface="Arial" panose="020B0604020202020204" pitchFamily="34" charset="0"/>
              <a:buChar char="•"/>
            </a:pPr>
            <a:r>
              <a:rPr lang="en-US" dirty="0" smtClean="0"/>
              <a:t>Fire protection – update infrastructure</a:t>
            </a:r>
          </a:p>
          <a:p>
            <a:endParaRPr lang="en-US" dirty="0" smtClean="0"/>
          </a:p>
          <a:p>
            <a:r>
              <a:rPr lang="en-US" dirty="0" smtClean="0"/>
              <a:t> </a:t>
            </a:r>
            <a:endParaRPr lang="en-US" dirty="0"/>
          </a:p>
        </p:txBody>
      </p:sp>
      <p:sp>
        <p:nvSpPr>
          <p:cNvPr id="11" name="Rectangle 10"/>
          <p:cNvSpPr/>
          <p:nvPr/>
        </p:nvSpPr>
        <p:spPr>
          <a:xfrm>
            <a:off x="8183716" y="914778"/>
            <a:ext cx="3851503" cy="892552"/>
          </a:xfrm>
          <a:prstGeom prst="rect">
            <a:avLst/>
          </a:prstGeom>
          <a:ln/>
        </p:spPr>
        <p:style>
          <a:lnRef idx="3">
            <a:schemeClr val="lt1"/>
          </a:lnRef>
          <a:fillRef idx="1">
            <a:schemeClr val="accent6"/>
          </a:fillRef>
          <a:effectRef idx="1">
            <a:schemeClr val="accent6"/>
          </a:effectRef>
          <a:fontRef idx="minor">
            <a:schemeClr val="lt1"/>
          </a:fontRef>
        </p:style>
        <p:txBody>
          <a:bodyPr wrap="none">
            <a:spAutoFit/>
          </a:bodyPr>
          <a:lstStyle/>
          <a:p>
            <a:pPr algn="ctr"/>
            <a:r>
              <a:rPr lang="en-US" sz="2400" dirty="0">
                <a:solidFill>
                  <a:schemeClr val="tx1"/>
                </a:solidFill>
              </a:rPr>
              <a:t>5</a:t>
            </a:r>
            <a:r>
              <a:rPr lang="en-US" sz="2400" dirty="0" smtClean="0">
                <a:solidFill>
                  <a:schemeClr val="tx1"/>
                </a:solidFill>
              </a:rPr>
              <a:t>-Year </a:t>
            </a:r>
            <a:r>
              <a:rPr lang="en-US" sz="2400" dirty="0">
                <a:solidFill>
                  <a:schemeClr val="tx1"/>
                </a:solidFill>
              </a:rPr>
              <a:t>FCA Investment Needs</a:t>
            </a:r>
          </a:p>
          <a:p>
            <a:pPr algn="ctr"/>
            <a:r>
              <a:rPr lang="en-US" sz="2800" b="1" dirty="0">
                <a:solidFill>
                  <a:schemeClr val="tx1"/>
                </a:solidFill>
              </a:rPr>
              <a:t>$ </a:t>
            </a:r>
            <a:r>
              <a:rPr lang="en-US" sz="2800" b="1" dirty="0" smtClean="0">
                <a:solidFill>
                  <a:schemeClr val="tx1"/>
                </a:solidFill>
              </a:rPr>
              <a:t>11,463,982 </a:t>
            </a:r>
            <a:r>
              <a:rPr lang="en-US" sz="2800" b="1" dirty="0" smtClean="0">
                <a:solidFill>
                  <a:schemeClr val="accent2">
                    <a:lumMod val="75000"/>
                  </a:schemeClr>
                </a:solidFill>
              </a:rPr>
              <a:t>($218/SF)</a:t>
            </a:r>
            <a:endParaRPr lang="en-US" sz="2800" b="1" dirty="0">
              <a:solidFill>
                <a:schemeClr val="accent2">
                  <a:lumMod val="75000"/>
                </a:schemeClr>
              </a:solidFill>
            </a:endParaRPr>
          </a:p>
        </p:txBody>
      </p:sp>
    </p:spTree>
    <p:extLst>
      <p:ext uri="{BB962C8B-B14F-4D97-AF65-F5344CB8AC3E}">
        <p14:creationId xmlns:p14="http://schemas.microsoft.com/office/powerpoint/2010/main" val="19963024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Carpenter</a:t>
            </a:r>
            <a:r>
              <a:rPr lang="en-US" dirty="0" smtClean="0"/>
              <a:t> </a:t>
            </a:r>
            <a:r>
              <a:rPr lang="en-US" b="1" dirty="0" smtClean="0"/>
              <a:t>Elementary – FCA Needs Report</a:t>
            </a:r>
            <a:endParaRPr lang="en-US" b="1" dirty="0"/>
          </a:p>
        </p:txBody>
      </p:sp>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49</a:t>
            </a:fld>
            <a:endParaRPr lang="en-US"/>
          </a:p>
        </p:txBody>
      </p:sp>
      <p:pic>
        <p:nvPicPr>
          <p:cNvPr id="8" name="Picture 7"/>
          <p:cNvPicPr>
            <a:picLocks noChangeAspect="1"/>
          </p:cNvPicPr>
          <p:nvPr/>
        </p:nvPicPr>
        <p:blipFill rotWithShape="1">
          <a:blip r:embed="rId2"/>
          <a:srcRect b="15150"/>
          <a:stretch/>
        </p:blipFill>
        <p:spPr>
          <a:xfrm>
            <a:off x="1543050" y="1205450"/>
            <a:ext cx="8724900" cy="3957100"/>
          </a:xfrm>
          <a:prstGeom prst="rect">
            <a:avLst/>
          </a:prstGeom>
        </p:spPr>
      </p:pic>
    </p:spTree>
    <p:extLst>
      <p:ext uri="{BB962C8B-B14F-4D97-AF65-F5344CB8AC3E}">
        <p14:creationId xmlns:p14="http://schemas.microsoft.com/office/powerpoint/2010/main" val="893546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86185" y="1206866"/>
            <a:ext cx="4624738" cy="2332564"/>
          </a:xfrm>
          <a:prstGeom prst="rect">
            <a:avLst/>
          </a:prstGeom>
        </p:spPr>
      </p:pic>
      <p:sp>
        <p:nvSpPr>
          <p:cNvPr id="2" name="Title 1"/>
          <p:cNvSpPr>
            <a:spLocks noGrp="1"/>
          </p:cNvSpPr>
          <p:nvPr>
            <p:ph type="title"/>
          </p:nvPr>
        </p:nvSpPr>
        <p:spPr>
          <a:noFill/>
        </p:spPr>
        <p:txBody>
          <a:bodyPr>
            <a:normAutofit fontScale="90000"/>
          </a:bodyPr>
          <a:lstStyle/>
          <a:p>
            <a:pPr algn="ctr"/>
            <a:r>
              <a:rPr lang="en-US" sz="4000" b="1" spc="0" dirty="0">
                <a:latin typeface="Franklin Gothic" charset="0"/>
                <a:ea typeface="Franklin Gothic" charset="0"/>
                <a:cs typeface="Franklin Gothic" charset="0"/>
              </a:rPr>
              <a:t>Michigan K-12 Schools Infrastructure </a:t>
            </a:r>
            <a:r>
              <a:rPr lang="en-US" sz="4000" b="1" spc="0" dirty="0"/>
              <a:t>Grade = </a:t>
            </a:r>
            <a:r>
              <a:rPr lang="en-US" sz="4000" b="1" spc="0" dirty="0">
                <a:solidFill>
                  <a:schemeClr val="tx1"/>
                </a:solidFill>
              </a:rPr>
              <a:t>D+</a:t>
            </a: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5</a:t>
            </a:fld>
            <a:endParaRPr lang="en-US"/>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8701" y="4190131"/>
            <a:ext cx="4365742" cy="1297139"/>
          </a:xfrm>
          <a:prstGeom prst="rect">
            <a:avLst/>
          </a:prstGeom>
          <a:ln>
            <a:solidFill>
              <a:schemeClr val="tx1"/>
            </a:solidFill>
          </a:ln>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9046" y="3825868"/>
            <a:ext cx="5979885" cy="2023533"/>
          </a:xfrm>
          <a:prstGeom prst="rect">
            <a:avLst/>
          </a:prstGeom>
          <a:ln>
            <a:solidFill>
              <a:schemeClr val="tx1"/>
            </a:solidFill>
          </a:ln>
        </p:spPr>
      </p:pic>
      <p:sp>
        <p:nvSpPr>
          <p:cNvPr id="14" name="TextBox 13"/>
          <p:cNvSpPr txBox="1"/>
          <p:nvPr/>
        </p:nvSpPr>
        <p:spPr>
          <a:xfrm>
            <a:off x="7188781" y="5961256"/>
            <a:ext cx="4931735" cy="307777"/>
          </a:xfrm>
          <a:prstGeom prst="rect">
            <a:avLst/>
          </a:prstGeom>
          <a:noFill/>
        </p:spPr>
        <p:txBody>
          <a:bodyPr wrap="none" rtlCol="0">
            <a:spAutoFit/>
          </a:bodyPr>
          <a:lstStyle/>
          <a:p>
            <a:r>
              <a:rPr lang="en-US" sz="1400" dirty="0"/>
              <a:t>- American Society of Civil Engineers – </a:t>
            </a:r>
            <a:r>
              <a:rPr lang="en-US" sz="1400" i="1" dirty="0"/>
              <a:t>2017 Infrastructure Report</a:t>
            </a:r>
          </a:p>
        </p:txBody>
      </p:sp>
    </p:spTree>
    <p:extLst>
      <p:ext uri="{BB962C8B-B14F-4D97-AF65-F5344CB8AC3E}">
        <p14:creationId xmlns:p14="http://schemas.microsoft.com/office/powerpoint/2010/main" val="16505002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Carpenter</a:t>
            </a:r>
            <a:r>
              <a:rPr lang="en-US" dirty="0" smtClean="0"/>
              <a:t> </a:t>
            </a:r>
            <a:r>
              <a:rPr lang="en-US" b="1" dirty="0" smtClean="0"/>
              <a:t>Elementary – FCA Needs Report</a:t>
            </a:r>
            <a:endParaRPr lang="en-US" b="1" dirty="0"/>
          </a:p>
        </p:txBody>
      </p:sp>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50</a:t>
            </a:fld>
            <a:endParaRPr lang="en-US"/>
          </a:p>
        </p:txBody>
      </p:sp>
      <p:pic>
        <p:nvPicPr>
          <p:cNvPr id="8" name="Picture 7"/>
          <p:cNvPicPr>
            <a:picLocks noChangeAspect="1"/>
          </p:cNvPicPr>
          <p:nvPr/>
        </p:nvPicPr>
        <p:blipFill rotWithShape="1">
          <a:blip r:embed="rId2"/>
          <a:srcRect l="8016" t="16667" r="8016" b="12081"/>
          <a:stretch/>
        </p:blipFill>
        <p:spPr>
          <a:xfrm>
            <a:off x="647148" y="1039339"/>
            <a:ext cx="10871200" cy="5188994"/>
          </a:xfrm>
          <a:prstGeom prst="rect">
            <a:avLst/>
          </a:prstGeom>
        </p:spPr>
      </p:pic>
    </p:spTree>
    <p:extLst>
      <p:ext uri="{BB962C8B-B14F-4D97-AF65-F5344CB8AC3E}">
        <p14:creationId xmlns:p14="http://schemas.microsoft.com/office/powerpoint/2010/main" val="6818228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4000" b="1" spc="0" dirty="0"/>
              <a:t>Facility Condition Index (FCI)</a:t>
            </a: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51</a:t>
            </a:fld>
            <a:endParaRPr lang="en-US"/>
          </a:p>
        </p:txBody>
      </p:sp>
      <p:sp>
        <p:nvSpPr>
          <p:cNvPr id="6" name="Rectangle 5"/>
          <p:cNvSpPr/>
          <p:nvPr/>
        </p:nvSpPr>
        <p:spPr>
          <a:xfrm>
            <a:off x="590550" y="1269943"/>
            <a:ext cx="10830945" cy="4154984"/>
          </a:xfrm>
          <a:prstGeom prst="rect">
            <a:avLst/>
          </a:prstGeom>
        </p:spPr>
        <p:txBody>
          <a:bodyPr wrap="square">
            <a:spAutoFit/>
          </a:bodyPr>
          <a:lstStyle/>
          <a:p>
            <a:pPr algn="just"/>
            <a:r>
              <a:rPr lang="en-US" sz="2200" dirty="0">
                <a:solidFill>
                  <a:srgbClr val="333333"/>
                </a:solidFill>
              </a:rPr>
              <a:t>The Facility Condition Index (FCI) is a standard facility management benchmark that is used to objectively assess the current and projected condition of a building asset. FCI is defined as:</a:t>
            </a:r>
          </a:p>
          <a:p>
            <a:pPr algn="just"/>
            <a:r>
              <a:rPr lang="en-US" sz="2200" b="1" dirty="0">
                <a:solidFill>
                  <a:srgbClr val="333333"/>
                </a:solidFill>
              </a:rPr>
              <a:t>the ratio of current year required renewal cost to current building replacement value</a:t>
            </a:r>
            <a:r>
              <a:rPr lang="en-US" sz="2200" dirty="0">
                <a:solidFill>
                  <a:srgbClr val="333333"/>
                </a:solidFill>
              </a:rPr>
              <a:t>.</a:t>
            </a:r>
          </a:p>
          <a:p>
            <a:endParaRPr lang="en-US" dirty="0">
              <a:solidFill>
                <a:srgbClr val="333333"/>
              </a:solidFill>
              <a:latin typeface="Open Sans"/>
            </a:endParaRPr>
          </a:p>
          <a:p>
            <a:endParaRPr lang="en-US" dirty="0">
              <a:solidFill>
                <a:srgbClr val="333333"/>
              </a:solidFill>
              <a:latin typeface="Open Sans"/>
            </a:endParaRPr>
          </a:p>
          <a:p>
            <a:endParaRPr lang="en-US" dirty="0">
              <a:solidFill>
                <a:srgbClr val="333333"/>
              </a:solidFill>
              <a:latin typeface="Open Sans"/>
            </a:endParaRPr>
          </a:p>
          <a:p>
            <a:endParaRPr lang="en-US" dirty="0">
              <a:solidFill>
                <a:srgbClr val="333333"/>
              </a:solidFill>
              <a:latin typeface="Open Sans"/>
            </a:endParaRPr>
          </a:p>
          <a:p>
            <a:endParaRPr lang="en-US" dirty="0">
              <a:solidFill>
                <a:srgbClr val="333333"/>
              </a:solidFill>
              <a:latin typeface="Open Sans"/>
            </a:endParaRPr>
          </a:p>
          <a:p>
            <a:endParaRPr lang="en-US" dirty="0">
              <a:solidFill>
                <a:srgbClr val="333333"/>
              </a:solidFill>
              <a:latin typeface="Open Sans"/>
            </a:endParaRPr>
          </a:p>
          <a:p>
            <a:endParaRPr lang="en-US" dirty="0">
              <a:solidFill>
                <a:srgbClr val="333333"/>
              </a:solidFill>
              <a:latin typeface="Open Sans"/>
            </a:endParaRPr>
          </a:p>
          <a:p>
            <a:endParaRPr lang="en-US" dirty="0">
              <a:solidFill>
                <a:srgbClr val="333333"/>
              </a:solidFill>
              <a:latin typeface="Open Sans"/>
            </a:endParaRPr>
          </a:p>
          <a:p>
            <a:endParaRPr lang="en-US" dirty="0">
              <a:solidFill>
                <a:srgbClr val="333333"/>
              </a:solidFill>
              <a:latin typeface="Open Sans"/>
            </a:endParaRPr>
          </a:p>
          <a:p>
            <a:endParaRPr lang="en-US" dirty="0">
              <a:solidFill>
                <a:srgbClr val="333333"/>
              </a:solidFill>
              <a:latin typeface="Open Sans"/>
            </a:endParaRPr>
          </a:p>
          <a:p>
            <a:endParaRPr lang="en-US" dirty="0">
              <a:solidFill>
                <a:srgbClr val="333333"/>
              </a:solidFill>
              <a:latin typeface="Open Sans"/>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31961" y="2808562"/>
            <a:ext cx="7911962" cy="2269856"/>
          </a:xfrm>
          <a:prstGeom prst="rect">
            <a:avLst/>
          </a:prstGeom>
        </p:spPr>
      </p:pic>
      <p:sp>
        <p:nvSpPr>
          <p:cNvPr id="8" name="TextBox 7"/>
          <p:cNvSpPr txBox="1"/>
          <p:nvPr/>
        </p:nvSpPr>
        <p:spPr>
          <a:xfrm>
            <a:off x="2472569" y="5097871"/>
            <a:ext cx="7285385" cy="369332"/>
          </a:xfrm>
          <a:prstGeom prst="rect">
            <a:avLst/>
          </a:prstGeom>
          <a:solidFill>
            <a:srgbClr val="FFFF00"/>
          </a:solidFill>
          <a:ln>
            <a:solidFill>
              <a:schemeClr val="tx1"/>
            </a:solidFill>
          </a:ln>
        </p:spPr>
        <p:txBody>
          <a:bodyPr wrap="square" rtlCol="0">
            <a:spAutoFit/>
          </a:bodyPr>
          <a:lstStyle/>
          <a:p>
            <a:r>
              <a:rPr lang="en-US" b="1" dirty="0"/>
              <a:t>      0-5%                   6%-10%             11%-30%           31%-50%           51%-100%          </a:t>
            </a:r>
          </a:p>
        </p:txBody>
      </p:sp>
    </p:spTree>
    <p:extLst>
      <p:ext uri="{BB962C8B-B14F-4D97-AF65-F5344CB8AC3E}">
        <p14:creationId xmlns:p14="http://schemas.microsoft.com/office/powerpoint/2010/main" val="21131450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16574" y="400447"/>
            <a:ext cx="9758851" cy="5574268"/>
          </a:xfrm>
          <a:prstGeom prst="rect">
            <a:avLst/>
          </a:prstGeom>
        </p:spPr>
      </p:pic>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52</a:t>
            </a:fld>
            <a:endParaRPr lang="en-US"/>
          </a:p>
        </p:txBody>
      </p:sp>
      <p:pic>
        <p:nvPicPr>
          <p:cNvPr id="12" name="Picture 11"/>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l="5436" r="16850" b="65728"/>
          <a:stretch/>
        </p:blipFill>
        <p:spPr>
          <a:xfrm>
            <a:off x="7781926" y="5230068"/>
            <a:ext cx="3155400" cy="399207"/>
          </a:xfrm>
          <a:prstGeom prst="rect">
            <a:avLst/>
          </a:prstGeom>
          <a:ln>
            <a:solidFill>
              <a:schemeClr val="tx1"/>
            </a:solidFill>
          </a:ln>
        </p:spPr>
      </p:pic>
    </p:spTree>
    <p:extLst>
      <p:ext uri="{BB962C8B-B14F-4D97-AF65-F5344CB8AC3E}">
        <p14:creationId xmlns:p14="http://schemas.microsoft.com/office/powerpoint/2010/main" val="31538414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87574" y="337066"/>
            <a:ext cx="10016851" cy="5574268"/>
          </a:xfrm>
          <a:prstGeom prst="rect">
            <a:avLst/>
          </a:prstGeom>
        </p:spPr>
      </p:pic>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53</a:t>
            </a:fld>
            <a:endParaRPr lang="en-US"/>
          </a:p>
        </p:txBody>
      </p:sp>
      <p:pic>
        <p:nvPicPr>
          <p:cNvPr id="9" name="Picture 8"/>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l="5436" r="16850" b="65728"/>
          <a:stretch/>
        </p:blipFill>
        <p:spPr>
          <a:xfrm>
            <a:off x="7781926" y="5230068"/>
            <a:ext cx="3155400" cy="399207"/>
          </a:xfrm>
          <a:prstGeom prst="rect">
            <a:avLst/>
          </a:prstGeom>
          <a:ln>
            <a:solidFill>
              <a:schemeClr val="tx1"/>
            </a:solidFill>
          </a:ln>
        </p:spPr>
      </p:pic>
    </p:spTree>
    <p:extLst>
      <p:ext uri="{BB962C8B-B14F-4D97-AF65-F5344CB8AC3E}">
        <p14:creationId xmlns:p14="http://schemas.microsoft.com/office/powerpoint/2010/main" val="9019865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10174" y="327541"/>
            <a:ext cx="10171651" cy="5574268"/>
          </a:xfrm>
          <a:prstGeom prst="rect">
            <a:avLst/>
          </a:prstGeom>
        </p:spPr>
      </p:pic>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54</a:t>
            </a:fld>
            <a:endParaRPr lang="en-US"/>
          </a:p>
        </p:txBody>
      </p:sp>
      <p:pic>
        <p:nvPicPr>
          <p:cNvPr id="8" name="Picture 7"/>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l="5436" r="16850" b="65728"/>
          <a:stretch/>
        </p:blipFill>
        <p:spPr>
          <a:xfrm>
            <a:off x="7781926" y="5230068"/>
            <a:ext cx="3155400" cy="399207"/>
          </a:xfrm>
          <a:prstGeom prst="rect">
            <a:avLst/>
          </a:prstGeom>
          <a:ln>
            <a:solidFill>
              <a:schemeClr val="tx1"/>
            </a:solidFill>
          </a:ln>
        </p:spPr>
      </p:pic>
    </p:spTree>
    <p:extLst>
      <p:ext uri="{BB962C8B-B14F-4D97-AF65-F5344CB8AC3E}">
        <p14:creationId xmlns:p14="http://schemas.microsoft.com/office/powerpoint/2010/main" val="40677974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006949" y="289441"/>
            <a:ext cx="10178101" cy="5574268"/>
          </a:xfrm>
          <a:prstGeom prst="rect">
            <a:avLst/>
          </a:prstGeom>
        </p:spPr>
      </p:pic>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55</a:t>
            </a:fld>
            <a:endParaRPr lang="en-US"/>
          </a:p>
        </p:txBody>
      </p:sp>
      <p:pic>
        <p:nvPicPr>
          <p:cNvPr id="13" name="Picture 12"/>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l="5436" r="16850" b="65728"/>
          <a:stretch/>
        </p:blipFill>
        <p:spPr>
          <a:xfrm>
            <a:off x="7781926" y="5230068"/>
            <a:ext cx="3155400" cy="399207"/>
          </a:xfrm>
          <a:prstGeom prst="rect">
            <a:avLst/>
          </a:prstGeom>
          <a:ln>
            <a:solidFill>
              <a:schemeClr val="tx1"/>
            </a:solidFill>
          </a:ln>
        </p:spPr>
      </p:pic>
    </p:spTree>
    <p:extLst>
      <p:ext uri="{BB962C8B-B14F-4D97-AF65-F5344CB8AC3E}">
        <p14:creationId xmlns:p14="http://schemas.microsoft.com/office/powerpoint/2010/main" val="5791720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noFill/>
        </p:spPr>
        <p:txBody>
          <a:bodyPr>
            <a:normAutofit/>
          </a:bodyPr>
          <a:lstStyle/>
          <a:p>
            <a:pPr algn="ctr"/>
            <a:r>
              <a:rPr lang="en-US" sz="4000" b="1" spc="0" dirty="0"/>
              <a:t>Facility Condition Assessment - Results</a:t>
            </a:r>
            <a:endParaRPr lang="en-US" sz="4000" b="1" spc="0" dirty="0">
              <a:latin typeface="Franklin Gothic" charset="0"/>
              <a:ea typeface="Franklin Gothic" charset="0"/>
              <a:cs typeface="Franklin Gothic" charset="0"/>
            </a:endParaRP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56</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682152852"/>
              </p:ext>
            </p:extLst>
          </p:nvPr>
        </p:nvGraphicFramePr>
        <p:xfrm>
          <a:off x="1876508" y="1986870"/>
          <a:ext cx="8412480" cy="2316480"/>
        </p:xfrm>
        <a:graphic>
          <a:graphicData uri="http://schemas.openxmlformats.org/drawingml/2006/table">
            <a:tbl>
              <a:tblPr firstRow="1" bandRow="1">
                <a:tableStyleId>{2D5ABB26-0587-4C30-8999-92F81FD0307C}</a:tableStyleId>
              </a:tblPr>
              <a:tblGrid>
                <a:gridCol w="5029200">
                  <a:extLst>
                    <a:ext uri="{9D8B030D-6E8A-4147-A177-3AD203B41FA5}">
                      <a16:colId xmlns:a16="http://schemas.microsoft.com/office/drawing/2014/main" val="3135946138"/>
                    </a:ext>
                  </a:extLst>
                </a:gridCol>
                <a:gridCol w="3383280">
                  <a:extLst>
                    <a:ext uri="{9D8B030D-6E8A-4147-A177-3AD203B41FA5}">
                      <a16:colId xmlns:a16="http://schemas.microsoft.com/office/drawing/2014/main" val="672640327"/>
                    </a:ext>
                  </a:extLst>
                </a:gridCol>
              </a:tblGrid>
              <a:tr h="370840">
                <a:tc>
                  <a:txBody>
                    <a:bodyPr/>
                    <a:lstStyle/>
                    <a:p>
                      <a:pPr algn="r"/>
                      <a:r>
                        <a:rPr lang="en-US" sz="3200" b="0" dirty="0"/>
                        <a:t>2-Year</a:t>
                      </a:r>
                      <a:r>
                        <a:rPr lang="en-US" sz="3200" b="0" baseline="0" dirty="0"/>
                        <a:t> Investment Needs</a:t>
                      </a:r>
                      <a:endParaRPr lang="en-US" sz="3200" b="0" dirty="0"/>
                    </a:p>
                  </a:txBody>
                  <a:tcPr marR="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3600" b="1" i="0" u="none" strike="noStrike" dirty="0">
                          <a:solidFill>
                            <a:schemeClr val="tx1"/>
                          </a:solidFill>
                          <a:effectLst/>
                          <a:latin typeface="Calibri" panose="020F0502020204030204" pitchFamily="34" charset="0"/>
                        </a:rPr>
                        <a:t> $ 148,562,000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092951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b="0" dirty="0"/>
                        <a:t>5-Year</a:t>
                      </a:r>
                      <a:r>
                        <a:rPr lang="en-US" sz="3200" b="0" baseline="0" dirty="0"/>
                        <a:t> Investment Needs</a:t>
                      </a:r>
                      <a:endParaRPr lang="en-US" sz="3200" b="0" dirty="0"/>
                    </a:p>
                  </a:txBody>
                  <a:tcPr marR="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3600" b="1" i="0" u="none" strike="noStrike" dirty="0">
                          <a:solidFill>
                            <a:schemeClr val="tx1"/>
                          </a:solidFill>
                          <a:effectLst/>
                          <a:latin typeface="Calibri" panose="020F0502020204030204" pitchFamily="34" charset="0"/>
                        </a:rPr>
                        <a:t> $ 344,378,000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8407812"/>
                  </a:ext>
                </a:extLst>
              </a:tr>
              <a:tr h="370840">
                <a:tc>
                  <a:txBody>
                    <a:bodyPr/>
                    <a:lstStyle/>
                    <a:p>
                      <a:pPr algn="r"/>
                      <a:r>
                        <a:rPr lang="en-US" sz="3200" b="0" dirty="0"/>
                        <a:t>10-Year Investment </a:t>
                      </a:r>
                      <a:r>
                        <a:rPr lang="en-US" sz="3200" b="0" baseline="0" dirty="0"/>
                        <a:t>Needs</a:t>
                      </a:r>
                      <a:endParaRPr lang="en-US" sz="3200" b="0" dirty="0"/>
                    </a:p>
                  </a:txBody>
                  <a:tcPr marR="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3600" b="1" i="0" u="none" strike="noStrike" dirty="0">
                          <a:solidFill>
                            <a:schemeClr val="tx1"/>
                          </a:solidFill>
                          <a:effectLst/>
                          <a:latin typeface="Calibri" panose="020F0502020204030204" pitchFamily="34" charset="0"/>
                        </a:rPr>
                        <a:t> $ 504,274,000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6533965"/>
                  </a:ext>
                </a:extLst>
              </a:tr>
              <a:tr h="370840">
                <a:tc>
                  <a:txBody>
                    <a:bodyPr/>
                    <a:lstStyle/>
                    <a:p>
                      <a:pPr algn="r"/>
                      <a:r>
                        <a:rPr lang="en-US" sz="3200" b="0" dirty="0"/>
                        <a:t>20-Year Investment </a:t>
                      </a:r>
                      <a:r>
                        <a:rPr lang="en-US" sz="3200" b="0" baseline="0" dirty="0"/>
                        <a:t>Needs</a:t>
                      </a:r>
                      <a:endParaRPr lang="en-US" sz="3200" b="0" dirty="0"/>
                    </a:p>
                  </a:txBody>
                  <a:tcPr marR="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3600" b="1" i="0" u="none" strike="noStrike" dirty="0">
                          <a:solidFill>
                            <a:schemeClr val="tx1"/>
                          </a:solidFill>
                          <a:effectLst/>
                          <a:latin typeface="Calibri" panose="020F0502020204030204" pitchFamily="34" charset="0"/>
                        </a:rPr>
                        <a:t> $ 823,780,000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4275488"/>
                  </a:ext>
                </a:extLst>
              </a:tr>
            </a:tbl>
          </a:graphicData>
        </a:graphic>
      </p:graphicFrame>
    </p:spTree>
    <p:extLst>
      <p:ext uri="{BB962C8B-B14F-4D97-AF65-F5344CB8AC3E}">
        <p14:creationId xmlns:p14="http://schemas.microsoft.com/office/powerpoint/2010/main" val="24995425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4000" b="1" spc="0" dirty="0"/>
              <a:t>What does the FCA Include and </a:t>
            </a:r>
            <a:r>
              <a:rPr lang="en-US" sz="4000" b="1" i="1" spc="0" dirty="0">
                <a:solidFill>
                  <a:schemeClr val="tx1"/>
                </a:solidFill>
              </a:rPr>
              <a:t>Not</a:t>
            </a:r>
            <a:r>
              <a:rPr lang="en-US" sz="4000" b="1" spc="0" dirty="0"/>
              <a:t> Include?</a:t>
            </a:r>
            <a:endParaRPr lang="en-US" sz="4000" b="1" spc="0" dirty="0">
              <a:latin typeface="Franklin Gothic" charset="0"/>
              <a:ea typeface="Franklin Gothic" charset="0"/>
              <a:cs typeface="Franklin Gothic" charset="0"/>
            </a:endParaRP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57</a:t>
            </a:fld>
            <a:endParaRPr lang="en-US"/>
          </a:p>
        </p:txBody>
      </p:sp>
      <p:graphicFrame>
        <p:nvGraphicFramePr>
          <p:cNvPr id="6" name="Table 5"/>
          <p:cNvGraphicFramePr>
            <a:graphicFrameLocks noGrp="1"/>
          </p:cNvGraphicFramePr>
          <p:nvPr>
            <p:extLst/>
          </p:nvPr>
        </p:nvGraphicFramePr>
        <p:xfrm>
          <a:off x="824948" y="952360"/>
          <a:ext cx="10515600" cy="5120640"/>
        </p:xfrm>
        <a:graphic>
          <a:graphicData uri="http://schemas.openxmlformats.org/drawingml/2006/table">
            <a:tbl>
              <a:tblPr firstRow="1" bandRow="1">
                <a:tableStyleId>{5C22544A-7EE6-4342-B048-85BDC9FD1C3A}</a:tableStyleId>
              </a:tblPr>
              <a:tblGrid>
                <a:gridCol w="5120640">
                  <a:extLst>
                    <a:ext uri="{9D8B030D-6E8A-4147-A177-3AD203B41FA5}">
                      <a16:colId xmlns:a16="http://schemas.microsoft.com/office/drawing/2014/main" val="1321300494"/>
                    </a:ext>
                  </a:extLst>
                </a:gridCol>
                <a:gridCol w="5394960">
                  <a:extLst>
                    <a:ext uri="{9D8B030D-6E8A-4147-A177-3AD203B41FA5}">
                      <a16:colId xmlns:a16="http://schemas.microsoft.com/office/drawing/2014/main" val="1128071166"/>
                    </a:ext>
                  </a:extLst>
                </a:gridCol>
              </a:tblGrid>
              <a:tr h="370840">
                <a:tc>
                  <a:txBody>
                    <a:bodyPr/>
                    <a:lstStyle/>
                    <a:p>
                      <a:pPr algn="ctr"/>
                      <a:r>
                        <a:rPr lang="en-US" sz="2400" dirty="0">
                          <a:solidFill>
                            <a:schemeClr val="bg2">
                              <a:lumMod val="10000"/>
                            </a:schemeClr>
                          </a:solidFill>
                        </a:rPr>
                        <a:t>Includes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solidFill>
                            <a:schemeClr val="bg2">
                              <a:lumMod val="10000"/>
                            </a:schemeClr>
                          </a:solidFill>
                        </a:rPr>
                        <a:t>Does</a:t>
                      </a:r>
                      <a:r>
                        <a:rPr lang="en-US" sz="2400" baseline="0" dirty="0">
                          <a:solidFill>
                            <a:schemeClr val="bg2">
                              <a:lumMod val="10000"/>
                            </a:schemeClr>
                          </a:solidFill>
                        </a:rPr>
                        <a:t> </a:t>
                      </a:r>
                      <a:r>
                        <a:rPr lang="en-US" sz="2400" i="1" baseline="0" dirty="0">
                          <a:solidFill>
                            <a:schemeClr val="bg2">
                              <a:lumMod val="10000"/>
                            </a:schemeClr>
                          </a:solidFill>
                        </a:rPr>
                        <a:t>Not</a:t>
                      </a:r>
                      <a:r>
                        <a:rPr lang="en-US" sz="2400" baseline="0" dirty="0">
                          <a:solidFill>
                            <a:schemeClr val="bg2">
                              <a:lumMod val="10000"/>
                            </a:schemeClr>
                          </a:solidFill>
                        </a:rPr>
                        <a:t> Include</a:t>
                      </a:r>
                      <a:endParaRPr lang="en-US" sz="2400"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069565"/>
                  </a:ext>
                </a:extLst>
              </a:tr>
              <a:tr h="370840">
                <a:tc>
                  <a:txBody>
                    <a:bodyPr/>
                    <a:lstStyle/>
                    <a:p>
                      <a:r>
                        <a:rPr lang="en-US" sz="2400" dirty="0"/>
                        <a:t>Existing</a:t>
                      </a:r>
                      <a:r>
                        <a:rPr lang="en-US" sz="2400" baseline="0" dirty="0"/>
                        <a:t> Infrastructure Renewals and Replacements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New</a:t>
                      </a:r>
                      <a:r>
                        <a:rPr lang="en-US" sz="2400" baseline="0" dirty="0"/>
                        <a:t> Classroom Additions for Student Growth</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1994834"/>
                  </a:ext>
                </a:extLst>
              </a:tr>
              <a:tr h="370840">
                <a:tc>
                  <a:txBody>
                    <a:bodyPr/>
                    <a:lstStyle/>
                    <a:p>
                      <a:r>
                        <a:rPr lang="en-US" sz="2400" dirty="0"/>
                        <a:t>Schools</a:t>
                      </a:r>
                      <a:r>
                        <a:rPr lang="en-US" sz="2400" baseline="0" dirty="0"/>
                        <a:t> Maintained in “Good/Fair” Condition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Schools</a:t>
                      </a:r>
                      <a:r>
                        <a:rPr lang="en-US" sz="2400" baseline="0" dirty="0"/>
                        <a:t> Maintained in “Good/Exceptional” Condition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7409920"/>
                  </a:ext>
                </a:extLst>
              </a:tr>
              <a:tr h="370840">
                <a:tc>
                  <a:txBody>
                    <a:bodyPr/>
                    <a:lstStyle/>
                    <a:p>
                      <a:r>
                        <a:rPr lang="en-US" sz="2400" dirty="0"/>
                        <a:t>Air Conditioning added all schools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Furniture</a:t>
                      </a:r>
                      <a:r>
                        <a:rPr lang="en-US" sz="2400" baseline="0" dirty="0"/>
                        <a:t> Refresh</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9300471"/>
                  </a:ext>
                </a:extLst>
              </a:tr>
              <a:tr h="370840">
                <a:tc>
                  <a:txBody>
                    <a:bodyPr/>
                    <a:lstStyle/>
                    <a:p>
                      <a:r>
                        <a:rPr lang="en-US" sz="2400" dirty="0"/>
                        <a:t>Solar Power and</a:t>
                      </a:r>
                      <a:r>
                        <a:rPr lang="en-US" sz="2400" baseline="0" dirty="0"/>
                        <a:t> </a:t>
                      </a:r>
                      <a:r>
                        <a:rPr lang="en-US" sz="2400" dirty="0"/>
                        <a:t>Geothermal to reduce Carbon Footprint where feasible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Busing Fleet Refresh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9680517"/>
                  </a:ext>
                </a:extLst>
              </a:tr>
              <a:tr h="370840">
                <a:tc>
                  <a:txBody>
                    <a:bodyPr/>
                    <a:lstStyle/>
                    <a:p>
                      <a:r>
                        <a:rPr lang="en-US" sz="2400" dirty="0"/>
                        <a:t>Security Enhancements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Technology</a:t>
                      </a:r>
                      <a:r>
                        <a:rPr lang="en-US" sz="2400" baseline="0" dirty="0"/>
                        <a:t> Refresh</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77526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t>Standard Classroom Environments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t>(code minimum)</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t>Optimized Healthy Classroom Environments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98472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Union Wages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Constructing New/Replacement Schools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9143856"/>
                  </a:ext>
                </a:extLst>
              </a:tr>
            </a:tbl>
          </a:graphicData>
        </a:graphic>
      </p:graphicFrame>
    </p:spTree>
    <p:extLst>
      <p:ext uri="{BB962C8B-B14F-4D97-AF65-F5344CB8AC3E}">
        <p14:creationId xmlns:p14="http://schemas.microsoft.com/office/powerpoint/2010/main" val="13689478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4000" b="1" spc="0" dirty="0"/>
              <a:t>Cost of Items </a:t>
            </a:r>
            <a:r>
              <a:rPr lang="en-US" sz="4000" b="1" i="1" spc="0" dirty="0">
                <a:solidFill>
                  <a:schemeClr val="tx1"/>
                </a:solidFill>
              </a:rPr>
              <a:t>Not</a:t>
            </a:r>
            <a:r>
              <a:rPr lang="en-US" sz="4000" b="1" spc="0" dirty="0"/>
              <a:t> Included in the FCA</a:t>
            </a:r>
            <a:endParaRPr lang="en-US" sz="4000" b="1" spc="0" dirty="0">
              <a:latin typeface="Franklin Gothic" charset="0"/>
              <a:ea typeface="Franklin Gothic" charset="0"/>
              <a:cs typeface="Franklin Gothic" charset="0"/>
            </a:endParaRP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58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109391231"/>
              </p:ext>
            </p:extLst>
          </p:nvPr>
        </p:nvGraphicFramePr>
        <p:xfrm>
          <a:off x="961640" y="1317927"/>
          <a:ext cx="10271894" cy="3718560"/>
        </p:xfrm>
        <a:graphic>
          <a:graphicData uri="http://schemas.openxmlformats.org/drawingml/2006/table">
            <a:tbl>
              <a:tblPr firstRow="1" bandRow="1">
                <a:tableStyleId>{5C22544A-7EE6-4342-B048-85BDC9FD1C3A}</a:tableStyleId>
              </a:tblPr>
              <a:tblGrid>
                <a:gridCol w="7980815">
                  <a:extLst>
                    <a:ext uri="{9D8B030D-6E8A-4147-A177-3AD203B41FA5}">
                      <a16:colId xmlns:a16="http://schemas.microsoft.com/office/drawing/2014/main" val="1321300494"/>
                    </a:ext>
                  </a:extLst>
                </a:gridCol>
                <a:gridCol w="2291079">
                  <a:extLst>
                    <a:ext uri="{9D8B030D-6E8A-4147-A177-3AD203B41FA5}">
                      <a16:colId xmlns:a16="http://schemas.microsoft.com/office/drawing/2014/main" val="1128071166"/>
                    </a:ext>
                  </a:extLst>
                </a:gridCol>
              </a:tblGrid>
              <a:tr h="370840">
                <a:tc>
                  <a:txBody>
                    <a:bodyPr/>
                    <a:lstStyle/>
                    <a:p>
                      <a:pPr algn="ctr"/>
                      <a:r>
                        <a:rPr lang="en-US" sz="2400" dirty="0">
                          <a:solidFill>
                            <a:schemeClr val="bg2">
                              <a:lumMod val="10000"/>
                            </a:schemeClr>
                          </a:solidFill>
                          <a:latin typeface="+mn-lt"/>
                        </a:rPr>
                        <a:t>Additional Investment</a:t>
                      </a:r>
                      <a:r>
                        <a:rPr lang="en-US" sz="2400" baseline="0" dirty="0">
                          <a:solidFill>
                            <a:schemeClr val="bg2">
                              <a:lumMod val="10000"/>
                            </a:schemeClr>
                          </a:solidFill>
                          <a:latin typeface="+mn-lt"/>
                        </a:rPr>
                        <a:t> Needs (Not in FCA)</a:t>
                      </a:r>
                      <a:endParaRPr lang="en-US" sz="2400" dirty="0">
                        <a:solidFill>
                          <a:schemeClr val="bg2">
                            <a:lumMod val="1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solidFill>
                            <a:schemeClr val="bg2">
                              <a:lumMod val="10000"/>
                            </a:schemeClr>
                          </a:solidFill>
                          <a:latin typeface="+mn-lt"/>
                        </a:rPr>
                        <a:t>Annual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069565"/>
                  </a:ext>
                </a:extLst>
              </a:tr>
              <a:tr h="370840">
                <a:tc>
                  <a:txBody>
                    <a:bodyPr/>
                    <a:lstStyle/>
                    <a:p>
                      <a:pPr algn="l"/>
                      <a:r>
                        <a:rPr lang="en-US" sz="2400" dirty="0">
                          <a:latin typeface="+mn-lt"/>
                        </a:rPr>
                        <a:t>New</a:t>
                      </a:r>
                      <a:r>
                        <a:rPr lang="en-US" sz="2400" baseline="0" dirty="0">
                          <a:latin typeface="+mn-lt"/>
                        </a:rPr>
                        <a:t> Schools and Classrooms for Student Population Growth</a:t>
                      </a:r>
                      <a:endParaRPr lang="en-US" sz="24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mn-lt"/>
                        </a:rPr>
                        <a:t>$ 10M/year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1994834"/>
                  </a:ext>
                </a:extLst>
              </a:tr>
              <a:tr h="370840">
                <a:tc>
                  <a:txBody>
                    <a:bodyPr/>
                    <a:lstStyle/>
                    <a:p>
                      <a:pPr algn="l"/>
                      <a:r>
                        <a:rPr lang="en-US" sz="2400" dirty="0">
                          <a:latin typeface="+mn-lt"/>
                        </a:rPr>
                        <a:t>Furniture</a:t>
                      </a:r>
                      <a:r>
                        <a:rPr lang="en-US" sz="2400" baseline="0" dirty="0">
                          <a:latin typeface="+mn-lt"/>
                        </a:rPr>
                        <a:t> Refresh</a:t>
                      </a:r>
                      <a:endParaRPr lang="en-US" sz="24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mn-lt"/>
                        </a:rPr>
                        <a:t>$1M/year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9300471"/>
                  </a:ext>
                </a:extLst>
              </a:tr>
              <a:tr h="370840">
                <a:tc>
                  <a:txBody>
                    <a:bodyPr/>
                    <a:lstStyle/>
                    <a:p>
                      <a:pPr algn="l"/>
                      <a:r>
                        <a:rPr lang="en-US" sz="2400" dirty="0">
                          <a:latin typeface="+mn-lt"/>
                        </a:rPr>
                        <a:t>Busing Fleet Refresh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mn-lt"/>
                        </a:rPr>
                        <a:t>$2M/year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96805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rPr>
                        <a:t>Technology</a:t>
                      </a:r>
                      <a:r>
                        <a:rPr lang="en-US" sz="2400" baseline="0" dirty="0">
                          <a:latin typeface="+mn-lt"/>
                        </a:rPr>
                        <a:t> Refresh</a:t>
                      </a:r>
                      <a:endParaRPr lang="en-US" sz="24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n-lt"/>
                        </a:rPr>
                        <a:t>$5M/year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7752677"/>
                  </a:ext>
                </a:extLst>
              </a:tr>
              <a:tr h="370840">
                <a:tc>
                  <a:txBody>
                    <a:bodyPr/>
                    <a:lstStyle/>
                    <a:p>
                      <a:pPr algn="l"/>
                      <a:r>
                        <a:rPr lang="en-US" sz="2400" dirty="0">
                          <a:latin typeface="+mn-lt"/>
                        </a:rPr>
                        <a:t>Maintaining Schools</a:t>
                      </a:r>
                      <a:r>
                        <a:rPr lang="en-US" sz="2400" baseline="0" dirty="0">
                          <a:latin typeface="+mn-lt"/>
                        </a:rPr>
                        <a:t> in “Good/Exceptional” Condition</a:t>
                      </a:r>
                      <a:endParaRPr lang="en-US" sz="24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mn-lt"/>
                        </a:rPr>
                        <a:t>$5M/year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9847278"/>
                  </a:ext>
                </a:extLst>
              </a:tr>
              <a:tr h="370840">
                <a:tc>
                  <a:txBody>
                    <a:bodyPr/>
                    <a:lstStyle/>
                    <a:p>
                      <a:pPr algn="l"/>
                      <a:r>
                        <a:rPr lang="en-US" sz="2400" b="1" dirty="0">
                          <a:solidFill>
                            <a:srgbClr val="FF0000"/>
                          </a:solidFill>
                          <a:latin typeface="+mn-lt"/>
                        </a:rPr>
                        <a:t>Annual TOTAL Additional </a:t>
                      </a:r>
                      <a:r>
                        <a:rPr lang="en-US" sz="2400" b="1" baseline="0" dirty="0">
                          <a:solidFill>
                            <a:srgbClr val="FF0000"/>
                          </a:solidFill>
                          <a:latin typeface="+mn-lt"/>
                        </a:rPr>
                        <a:t>Investment Needs</a:t>
                      </a:r>
                      <a:endParaRPr lang="en-US" sz="2400" b="1" dirty="0">
                        <a:solidFill>
                          <a:srgbClr val="FF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FF0000"/>
                          </a:solidFill>
                          <a:latin typeface="+mn-lt"/>
                        </a:rPr>
                        <a:t>$23M/year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6568681"/>
                  </a:ext>
                </a:extLst>
              </a:tr>
              <a:tr h="370840">
                <a:tc>
                  <a:txBody>
                    <a:bodyPr/>
                    <a:lstStyle/>
                    <a:p>
                      <a:pPr algn="l"/>
                      <a:r>
                        <a:rPr lang="en-US" sz="2400" b="1" dirty="0">
                          <a:solidFill>
                            <a:srgbClr val="FF0000"/>
                          </a:solidFill>
                          <a:latin typeface="+mn-lt"/>
                        </a:rPr>
                        <a:t>20-year TOTAL Additional </a:t>
                      </a:r>
                      <a:r>
                        <a:rPr lang="en-US" sz="2400" b="1" baseline="0" dirty="0">
                          <a:solidFill>
                            <a:srgbClr val="FF0000"/>
                          </a:solidFill>
                          <a:latin typeface="+mn-lt"/>
                        </a:rPr>
                        <a:t>Investment Needs (@3% inflation)</a:t>
                      </a:r>
                      <a:endParaRPr lang="en-US" sz="2400" b="1" dirty="0">
                        <a:solidFill>
                          <a:srgbClr val="FF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i="0" u="none" strike="noStrike" dirty="0">
                          <a:solidFill>
                            <a:srgbClr val="FF0000"/>
                          </a:solidFill>
                          <a:effectLst/>
                          <a:latin typeface="+mn-lt"/>
                        </a:rPr>
                        <a:t>$ 618M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5115105"/>
                  </a:ext>
                </a:extLst>
              </a:tr>
            </a:tbl>
          </a:graphicData>
        </a:graphic>
      </p:graphicFrame>
    </p:spTree>
    <p:extLst>
      <p:ext uri="{BB962C8B-B14F-4D97-AF65-F5344CB8AC3E}">
        <p14:creationId xmlns:p14="http://schemas.microsoft.com/office/powerpoint/2010/main" val="7356140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4000" b="1" spc="0" dirty="0"/>
              <a:t>Total Capital Needs </a:t>
            </a:r>
            <a:endParaRPr lang="en-US" sz="4000" b="1" spc="0" dirty="0">
              <a:latin typeface="Franklin Gothic" charset="0"/>
              <a:ea typeface="Franklin Gothic" charset="0"/>
              <a:cs typeface="Franklin Gothic" charset="0"/>
            </a:endParaRP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59</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968420510"/>
              </p:ext>
            </p:extLst>
          </p:nvPr>
        </p:nvGraphicFramePr>
        <p:xfrm>
          <a:off x="1647908" y="1713158"/>
          <a:ext cx="8869680" cy="2857836"/>
        </p:xfrm>
        <a:graphic>
          <a:graphicData uri="http://schemas.openxmlformats.org/drawingml/2006/table">
            <a:tbl>
              <a:tblPr>
                <a:tableStyleId>{5C22544A-7EE6-4342-B048-85BDC9FD1C3A}</a:tableStyleId>
              </a:tblPr>
              <a:tblGrid>
                <a:gridCol w="1828800">
                  <a:extLst>
                    <a:ext uri="{9D8B030D-6E8A-4147-A177-3AD203B41FA5}">
                      <a16:colId xmlns:a16="http://schemas.microsoft.com/office/drawing/2014/main" val="882800528"/>
                    </a:ext>
                  </a:extLst>
                </a:gridCol>
                <a:gridCol w="2286000">
                  <a:extLst>
                    <a:ext uri="{9D8B030D-6E8A-4147-A177-3AD203B41FA5}">
                      <a16:colId xmlns:a16="http://schemas.microsoft.com/office/drawing/2014/main" val="3955713325"/>
                    </a:ext>
                  </a:extLst>
                </a:gridCol>
                <a:gridCol w="2286000">
                  <a:extLst>
                    <a:ext uri="{9D8B030D-6E8A-4147-A177-3AD203B41FA5}">
                      <a16:colId xmlns:a16="http://schemas.microsoft.com/office/drawing/2014/main" val="3320523570"/>
                    </a:ext>
                  </a:extLst>
                </a:gridCol>
                <a:gridCol w="2468880">
                  <a:extLst>
                    <a:ext uri="{9D8B030D-6E8A-4147-A177-3AD203B41FA5}">
                      <a16:colId xmlns:a16="http://schemas.microsoft.com/office/drawing/2014/main" val="2666984869"/>
                    </a:ext>
                  </a:extLst>
                </a:gridCol>
              </a:tblGrid>
              <a:tr h="455639">
                <a:tc>
                  <a:txBody>
                    <a:bodyPr/>
                    <a:lstStyle/>
                    <a:p>
                      <a:pPr algn="ctr" fontAlgn="b"/>
                      <a:endParaRPr lang="en-US" sz="2400" b="0"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400" b="1" u="none" strike="noStrike" dirty="0">
                          <a:effectLst/>
                          <a:latin typeface="+mn-lt"/>
                        </a:rPr>
                        <a:t> FCA Needs </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2400" b="1" u="none" strike="noStrike" dirty="0">
                          <a:effectLst/>
                          <a:latin typeface="+mn-lt"/>
                        </a:rPr>
                        <a:t> Other Needs </a:t>
                      </a:r>
                    </a:p>
                    <a:p>
                      <a:pPr algn="ctr" fontAlgn="b"/>
                      <a:r>
                        <a:rPr lang="en-US" sz="2400" b="1" u="none" strike="noStrike" dirty="0">
                          <a:effectLst/>
                          <a:latin typeface="+mn-lt"/>
                        </a:rPr>
                        <a:t>(Not</a:t>
                      </a:r>
                      <a:r>
                        <a:rPr lang="en-US" sz="2400" b="1" u="none" strike="noStrike" baseline="0" dirty="0">
                          <a:effectLst/>
                          <a:latin typeface="+mn-lt"/>
                        </a:rPr>
                        <a:t> In FCA)</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2400" b="1" u="none" strike="noStrike" dirty="0">
                          <a:effectLst/>
                          <a:latin typeface="+mn-lt"/>
                        </a:rPr>
                        <a:t> Total Needs </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534855933"/>
                  </a:ext>
                </a:extLst>
              </a:tr>
              <a:tr h="531579">
                <a:tc>
                  <a:txBody>
                    <a:bodyPr/>
                    <a:lstStyle/>
                    <a:p>
                      <a:pPr algn="ctr" fontAlgn="b"/>
                      <a:r>
                        <a:rPr lang="en-US" sz="2400" b="1" u="none" strike="noStrike" dirty="0">
                          <a:effectLst/>
                          <a:latin typeface="+mn-lt"/>
                        </a:rPr>
                        <a:t>2-Years</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en-US" sz="2400" b="0" i="0" u="none" strike="noStrike" dirty="0">
                          <a:solidFill>
                            <a:srgbClr val="000000"/>
                          </a:solidFill>
                          <a:effectLst/>
                          <a:latin typeface="+mn-lt"/>
                        </a:rPr>
                        <a:t> $ 148,562,000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n-lt"/>
                        </a:rPr>
                        <a:t> $ 46,690,000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mn-lt"/>
                        </a:rPr>
                        <a:t> $ </a:t>
                      </a:r>
                      <a:r>
                        <a:rPr lang="en-US" sz="2400" b="1" dirty="0">
                          <a:solidFill>
                            <a:schemeClr val="tx1"/>
                          </a:solidFill>
                          <a:latin typeface="+mn-lt"/>
                        </a:rPr>
                        <a:t>195,252,000</a:t>
                      </a:r>
                      <a:r>
                        <a:rPr lang="en-US" sz="2400" b="1" i="0" u="none" strike="noStrike" dirty="0">
                          <a:solidFill>
                            <a:srgbClr val="000000"/>
                          </a:solidFill>
                          <a:effectLst/>
                          <a:latin typeface="+mn-lt"/>
                        </a:rPr>
                        <a: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2526802"/>
                  </a:ext>
                </a:extLst>
              </a:tr>
              <a:tr h="531579">
                <a:tc>
                  <a:txBody>
                    <a:bodyPr/>
                    <a:lstStyle/>
                    <a:p>
                      <a:pPr algn="ctr" fontAlgn="b"/>
                      <a:r>
                        <a:rPr lang="en-US" sz="2400" b="1" u="none" strike="noStrike" dirty="0">
                          <a:effectLst/>
                          <a:latin typeface="+mn-lt"/>
                        </a:rPr>
                        <a:t>5-Years</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en-US" sz="2400" b="0" i="0" u="none" strike="noStrike" dirty="0">
                          <a:solidFill>
                            <a:srgbClr val="000000"/>
                          </a:solidFill>
                          <a:effectLst/>
                          <a:latin typeface="+mn-lt"/>
                        </a:rPr>
                        <a:t> $ 344,378,000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n-lt"/>
                        </a:rPr>
                        <a:t> $ 122,110,124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mn-lt"/>
                        </a:rPr>
                        <a:t> $ </a:t>
                      </a:r>
                      <a:r>
                        <a:rPr lang="en-US" sz="2400" b="1" dirty="0">
                          <a:solidFill>
                            <a:schemeClr val="tx1"/>
                          </a:solidFill>
                          <a:latin typeface="+mn-lt"/>
                        </a:rPr>
                        <a:t>466,488,124</a:t>
                      </a:r>
                      <a:r>
                        <a:rPr lang="en-US" sz="2400" b="1" i="0" u="none" strike="noStrike" dirty="0">
                          <a:solidFill>
                            <a:srgbClr val="000000"/>
                          </a:solidFill>
                          <a:effectLst/>
                          <a:latin typeface="+mn-lt"/>
                        </a:rPr>
                        <a: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8062385"/>
                  </a:ext>
                </a:extLst>
              </a:tr>
              <a:tr h="531579">
                <a:tc>
                  <a:txBody>
                    <a:bodyPr/>
                    <a:lstStyle/>
                    <a:p>
                      <a:pPr algn="ctr" fontAlgn="b"/>
                      <a:r>
                        <a:rPr lang="en-US" sz="2400" b="1" u="none" strike="noStrike" dirty="0">
                          <a:effectLst/>
                          <a:latin typeface="+mn-lt"/>
                        </a:rPr>
                        <a:t>10-Years</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en-US" sz="2400" b="0" i="0" u="none" strike="noStrike" dirty="0">
                          <a:solidFill>
                            <a:srgbClr val="000000"/>
                          </a:solidFill>
                          <a:effectLst/>
                          <a:latin typeface="+mn-lt"/>
                        </a:rPr>
                        <a:t> $ 504,274,000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n-lt"/>
                        </a:rPr>
                        <a:t> $ 263,669,224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mn-lt"/>
                        </a:rPr>
                        <a:t> $ </a:t>
                      </a:r>
                      <a:r>
                        <a:rPr lang="en-US" sz="2400" b="1" dirty="0">
                          <a:solidFill>
                            <a:schemeClr val="tx1"/>
                          </a:solidFill>
                          <a:latin typeface="+mn-lt"/>
                        </a:rPr>
                        <a:t>767,943,224</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3584080"/>
                  </a:ext>
                </a:extLst>
              </a:tr>
              <a:tr h="531579">
                <a:tc>
                  <a:txBody>
                    <a:bodyPr/>
                    <a:lstStyle/>
                    <a:p>
                      <a:pPr algn="ctr" fontAlgn="b"/>
                      <a:r>
                        <a:rPr lang="en-US" sz="2400" b="1" u="none" strike="noStrike" dirty="0">
                          <a:effectLst/>
                          <a:latin typeface="+mn-lt"/>
                        </a:rPr>
                        <a:t>20-Years</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en-US" sz="2400" b="0" i="0" u="none" strike="noStrike" dirty="0">
                          <a:solidFill>
                            <a:srgbClr val="000000"/>
                          </a:solidFill>
                          <a:effectLst/>
                          <a:latin typeface="+mn-lt"/>
                        </a:rPr>
                        <a:t> $ 823,780,000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n-lt"/>
                        </a:rPr>
                        <a:t> $ 618,018,613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mn-lt"/>
                        </a:rPr>
                        <a:t> $ </a:t>
                      </a:r>
                      <a:r>
                        <a:rPr lang="en-US" sz="2400" b="1" dirty="0">
                          <a:solidFill>
                            <a:schemeClr val="tx1"/>
                          </a:solidFill>
                          <a:latin typeface="+mn-lt"/>
                        </a:rPr>
                        <a:t>1,441,798,613</a:t>
                      </a:r>
                      <a:r>
                        <a:rPr lang="en-US" sz="2400" b="1" i="0" u="none" strike="noStrike" dirty="0">
                          <a:solidFill>
                            <a:srgbClr val="000000"/>
                          </a:solidFill>
                          <a:effectLst/>
                          <a:latin typeface="+mn-lt"/>
                        </a:rPr>
                        <a: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7000842"/>
                  </a:ext>
                </a:extLst>
              </a:tr>
            </a:tbl>
          </a:graphicData>
        </a:graphic>
      </p:graphicFrame>
    </p:spTree>
    <p:extLst>
      <p:ext uri="{BB962C8B-B14F-4D97-AF65-F5344CB8AC3E}">
        <p14:creationId xmlns:p14="http://schemas.microsoft.com/office/powerpoint/2010/main" val="26201175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37" y="305672"/>
            <a:ext cx="11887200" cy="727188"/>
          </a:xfrm>
          <a:noFill/>
        </p:spPr>
        <p:txBody>
          <a:bodyPr anchor="ctr">
            <a:noAutofit/>
          </a:bodyPr>
          <a:lstStyle/>
          <a:p>
            <a:pPr algn="ctr"/>
            <a:r>
              <a:rPr lang="en-US" sz="3600" b="1" spc="0" dirty="0"/>
              <a:t>National K-12 Schools Infrastructure</a:t>
            </a:r>
            <a:br>
              <a:rPr lang="en-US" sz="3600" b="1" spc="0" dirty="0"/>
            </a:br>
            <a:r>
              <a:rPr lang="en-US" sz="3600" b="1" spc="0" dirty="0"/>
              <a:t>Investment of State Governments</a:t>
            </a:r>
            <a:endParaRPr lang="en-US" sz="4000" b="1" spc="0" dirty="0"/>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6</a:t>
            </a:fld>
            <a:endParaRPr lang="en-US"/>
          </a:p>
        </p:txBody>
      </p:sp>
      <p:sp>
        <p:nvSpPr>
          <p:cNvPr id="7" name="TextBox 6"/>
          <p:cNvSpPr txBox="1"/>
          <p:nvPr/>
        </p:nvSpPr>
        <p:spPr>
          <a:xfrm>
            <a:off x="7179256" y="5941490"/>
            <a:ext cx="4786695" cy="307777"/>
          </a:xfrm>
          <a:prstGeom prst="rect">
            <a:avLst/>
          </a:prstGeom>
          <a:noFill/>
        </p:spPr>
        <p:txBody>
          <a:bodyPr wrap="none" rtlCol="0">
            <a:spAutoFit/>
          </a:bodyPr>
          <a:lstStyle/>
          <a:p>
            <a:r>
              <a:rPr lang="en-US" sz="1400" i="1" dirty="0"/>
              <a:t>- </a:t>
            </a:r>
            <a:r>
              <a:rPr lang="en-US" sz="1400" dirty="0"/>
              <a:t>U.S. Green Building Council - </a:t>
            </a:r>
            <a:r>
              <a:rPr lang="en-US" sz="1400" i="1" dirty="0"/>
              <a:t>State of Our Schools Report 2016</a:t>
            </a:r>
          </a:p>
        </p:txBody>
      </p:sp>
      <p:sp>
        <p:nvSpPr>
          <p:cNvPr id="8" name="TextBox 7"/>
          <p:cNvSpPr txBox="1"/>
          <p:nvPr/>
        </p:nvSpPr>
        <p:spPr>
          <a:xfrm>
            <a:off x="3026358" y="5098688"/>
            <a:ext cx="6630854" cy="830997"/>
          </a:xfrm>
          <a:prstGeom prst="rect">
            <a:avLst/>
          </a:prstGeom>
          <a:noFill/>
        </p:spPr>
        <p:txBody>
          <a:bodyPr wrap="none" rtlCol="0">
            <a:spAutoFit/>
          </a:bodyPr>
          <a:lstStyle/>
          <a:p>
            <a:pPr algn="ctr"/>
            <a:r>
              <a:rPr lang="en-US" sz="2400" b="1" i="1" dirty="0"/>
              <a:t>Michigan is one of only 12 states with </a:t>
            </a:r>
          </a:p>
          <a:p>
            <a:pPr algn="ctr"/>
            <a:r>
              <a:rPr lang="en-US" sz="2400" b="1" i="1" dirty="0"/>
              <a:t>no state funding dedicated to school infrastructure</a:t>
            </a:r>
            <a:endParaRPr lang="en-US" sz="2000" b="1" u="sng" dirty="0"/>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1280" y="1228797"/>
            <a:ext cx="9474200" cy="3784600"/>
          </a:xfrm>
          <a:prstGeom prst="rect">
            <a:avLst/>
          </a:prstGeom>
          <a:ln>
            <a:solidFill>
              <a:schemeClr val="tx1"/>
            </a:solidFill>
          </a:ln>
        </p:spPr>
      </p:pic>
    </p:spTree>
    <p:extLst>
      <p:ext uri="{BB962C8B-B14F-4D97-AF65-F5344CB8AC3E}">
        <p14:creationId xmlns:p14="http://schemas.microsoft.com/office/powerpoint/2010/main" val="33908294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4000" b="1" spc="0" dirty="0"/>
              <a:t>Capital Needs vs. Available Funds</a:t>
            </a:r>
            <a:endParaRPr lang="en-US" sz="4000" b="1" spc="0" dirty="0">
              <a:latin typeface="Franklin Gothic" charset="0"/>
              <a:ea typeface="Franklin Gothic" charset="0"/>
              <a:cs typeface="Franklin Gothic" charset="0"/>
            </a:endParaRP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60</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161130571"/>
              </p:ext>
            </p:extLst>
          </p:nvPr>
        </p:nvGraphicFramePr>
        <p:xfrm>
          <a:off x="1647908" y="1992504"/>
          <a:ext cx="8869680" cy="2581955"/>
        </p:xfrm>
        <a:graphic>
          <a:graphicData uri="http://schemas.openxmlformats.org/drawingml/2006/table">
            <a:tbl>
              <a:tblPr>
                <a:tableStyleId>{5C22544A-7EE6-4342-B048-85BDC9FD1C3A}</a:tableStyleId>
              </a:tblPr>
              <a:tblGrid>
                <a:gridCol w="1828800">
                  <a:extLst>
                    <a:ext uri="{9D8B030D-6E8A-4147-A177-3AD203B41FA5}">
                      <a16:colId xmlns:a16="http://schemas.microsoft.com/office/drawing/2014/main" val="882800528"/>
                    </a:ext>
                  </a:extLst>
                </a:gridCol>
                <a:gridCol w="2286000">
                  <a:extLst>
                    <a:ext uri="{9D8B030D-6E8A-4147-A177-3AD203B41FA5}">
                      <a16:colId xmlns:a16="http://schemas.microsoft.com/office/drawing/2014/main" val="3955713325"/>
                    </a:ext>
                  </a:extLst>
                </a:gridCol>
                <a:gridCol w="2286000">
                  <a:extLst>
                    <a:ext uri="{9D8B030D-6E8A-4147-A177-3AD203B41FA5}">
                      <a16:colId xmlns:a16="http://schemas.microsoft.com/office/drawing/2014/main" val="3320523570"/>
                    </a:ext>
                  </a:extLst>
                </a:gridCol>
                <a:gridCol w="2468880">
                  <a:extLst>
                    <a:ext uri="{9D8B030D-6E8A-4147-A177-3AD203B41FA5}">
                      <a16:colId xmlns:a16="http://schemas.microsoft.com/office/drawing/2014/main" val="2666984869"/>
                    </a:ext>
                  </a:extLst>
                </a:gridCol>
              </a:tblGrid>
              <a:tr h="455639">
                <a:tc>
                  <a:txBody>
                    <a:bodyPr/>
                    <a:lstStyle/>
                    <a:p>
                      <a:pPr algn="ctr" fontAlgn="b"/>
                      <a:endParaRPr lang="en-US" sz="2400" b="0"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400" b="1" u="none" strike="noStrike" dirty="0">
                          <a:effectLst/>
                          <a:latin typeface="+mn-lt"/>
                        </a:rPr>
                        <a:t> Total Needs </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2400" b="1" u="none" strike="noStrike" dirty="0">
                          <a:effectLst/>
                          <a:latin typeface="+mn-lt"/>
                        </a:rPr>
                        <a:t> Available Funds</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b"/>
                      <a:r>
                        <a:rPr lang="en-US" sz="2400" b="1" u="none" strike="noStrike" dirty="0">
                          <a:effectLst/>
                          <a:latin typeface="+mn-lt"/>
                        </a:rPr>
                        <a:t>Gap</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534855933"/>
                  </a:ext>
                </a:extLst>
              </a:tr>
              <a:tr h="531579">
                <a:tc>
                  <a:txBody>
                    <a:bodyPr/>
                    <a:lstStyle/>
                    <a:p>
                      <a:pPr algn="ctr" fontAlgn="b"/>
                      <a:r>
                        <a:rPr lang="en-US" sz="2400" b="1" u="none" strike="noStrike" dirty="0">
                          <a:effectLst/>
                          <a:latin typeface="+mn-lt"/>
                        </a:rPr>
                        <a:t>2-Years</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2400" b="0" i="0" u="none" strike="noStrike" dirty="0">
                          <a:solidFill>
                            <a:srgbClr val="000000"/>
                          </a:solidFill>
                          <a:effectLst/>
                          <a:latin typeface="+mn-lt"/>
                        </a:rPr>
                        <a:t> $ 195,252,000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2400" b="0" i="0" u="none" strike="noStrike" dirty="0">
                          <a:solidFill>
                            <a:srgbClr val="000000"/>
                          </a:solidFill>
                          <a:effectLst/>
                          <a:latin typeface="+mn-lt"/>
                        </a:rPr>
                        <a:t> $ </a:t>
                      </a:r>
                      <a:r>
                        <a:rPr lang="en-US" sz="2400" dirty="0">
                          <a:solidFill>
                            <a:schemeClr val="tx1"/>
                          </a:solidFill>
                          <a:latin typeface="+mn-lt"/>
                        </a:rPr>
                        <a:t>45,157,553 </a:t>
                      </a:r>
                      <a:r>
                        <a:rPr lang="en-US" sz="2400" b="0" i="0" u="none" strike="noStrike" dirty="0">
                          <a:solidFill>
                            <a:srgbClr val="000000"/>
                          </a:solidFill>
                          <a:effectLst/>
                          <a:latin typeface="+mn-lt"/>
                        </a:rPr>
                        <a: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2400" b="1" i="0" u="none" strike="noStrike" dirty="0">
                          <a:solidFill>
                            <a:srgbClr val="000000"/>
                          </a:solidFill>
                          <a:effectLst/>
                          <a:latin typeface="+mn-lt"/>
                        </a:rPr>
                        <a:t>$ </a:t>
                      </a:r>
                      <a:r>
                        <a:rPr lang="en-US" sz="2400" b="1" dirty="0">
                          <a:solidFill>
                            <a:schemeClr val="tx1"/>
                          </a:solidFill>
                          <a:latin typeface="+mn-lt"/>
                        </a:rPr>
                        <a:t>150,094,447 </a:t>
                      </a:r>
                      <a:r>
                        <a:rPr lang="en-US" sz="2400" b="1" i="0" u="none" strike="noStrike" dirty="0">
                          <a:solidFill>
                            <a:srgbClr val="000000"/>
                          </a:solidFill>
                          <a:effectLst/>
                          <a:latin typeface="+mn-lt"/>
                        </a:rPr>
                        <a: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72526802"/>
                  </a:ext>
                </a:extLst>
              </a:tr>
              <a:tr h="531579">
                <a:tc>
                  <a:txBody>
                    <a:bodyPr/>
                    <a:lstStyle/>
                    <a:p>
                      <a:pPr algn="ctr" fontAlgn="b"/>
                      <a:r>
                        <a:rPr lang="en-US" sz="2400" b="1" u="none" strike="noStrike" dirty="0">
                          <a:effectLst/>
                          <a:latin typeface="+mn-lt"/>
                        </a:rPr>
                        <a:t>5-Years</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2400" b="0" i="0" u="none" strike="noStrike" dirty="0">
                          <a:solidFill>
                            <a:srgbClr val="000000"/>
                          </a:solidFill>
                          <a:effectLst/>
                          <a:latin typeface="+mn-lt"/>
                        </a:rPr>
                        <a:t> $ 466,488,124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2400" dirty="0">
                          <a:solidFill>
                            <a:schemeClr val="tx1"/>
                          </a:solidFill>
                          <a:latin typeface="+mn-lt"/>
                        </a:rPr>
                        <a:t>$ 117,320,542 </a:t>
                      </a:r>
                      <a:endParaRPr lang="en-US" sz="2400" b="0"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2400" b="1" dirty="0">
                          <a:solidFill>
                            <a:schemeClr val="tx1"/>
                          </a:solidFill>
                          <a:latin typeface="+mn-lt"/>
                        </a:rPr>
                        <a:t>$ 349,167,582 </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08062385"/>
                  </a:ext>
                </a:extLst>
              </a:tr>
              <a:tr h="531579">
                <a:tc>
                  <a:txBody>
                    <a:bodyPr/>
                    <a:lstStyle/>
                    <a:p>
                      <a:pPr algn="ctr" fontAlgn="b"/>
                      <a:r>
                        <a:rPr lang="en-US" sz="2400" b="1" u="none" strike="noStrike" dirty="0">
                          <a:effectLst/>
                          <a:latin typeface="+mn-lt"/>
                        </a:rPr>
                        <a:t>10-Years</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2400" b="0" i="0" u="none" strike="noStrike" dirty="0">
                          <a:solidFill>
                            <a:srgbClr val="000000"/>
                          </a:solidFill>
                          <a:effectLst/>
                          <a:latin typeface="+mn-lt"/>
                        </a:rPr>
                        <a:t> $ 767,943,224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2400" dirty="0">
                          <a:solidFill>
                            <a:schemeClr val="tx1"/>
                          </a:solidFill>
                          <a:latin typeface="+mn-lt"/>
                        </a:rPr>
                        <a:t>$ 222,241,923 </a:t>
                      </a:r>
                      <a:endParaRPr lang="en-US" sz="2400" b="0"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2400" b="1" dirty="0">
                          <a:solidFill>
                            <a:schemeClr val="tx1"/>
                          </a:solidFill>
                          <a:latin typeface="+mn-lt"/>
                        </a:rPr>
                        <a:t>$ 545,701,301</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13584080"/>
                  </a:ext>
                </a:extLst>
              </a:tr>
              <a:tr h="531579">
                <a:tc>
                  <a:txBody>
                    <a:bodyPr/>
                    <a:lstStyle/>
                    <a:p>
                      <a:pPr algn="ctr" fontAlgn="b"/>
                      <a:r>
                        <a:rPr lang="en-US" sz="2400" b="1" u="none" strike="noStrike" dirty="0">
                          <a:effectLst/>
                          <a:latin typeface="+mn-lt"/>
                        </a:rPr>
                        <a:t>20-Years</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2400" b="0" i="0" u="none" strike="noStrike" dirty="0">
                          <a:solidFill>
                            <a:srgbClr val="000000"/>
                          </a:solidFill>
                          <a:effectLst/>
                          <a:latin typeface="+mn-lt"/>
                        </a:rPr>
                        <a:t> $ </a:t>
                      </a:r>
                      <a:r>
                        <a:rPr lang="en-US" sz="2400" b="0" dirty="0">
                          <a:solidFill>
                            <a:schemeClr val="tx1"/>
                          </a:solidFill>
                          <a:latin typeface="+mn-lt"/>
                        </a:rPr>
                        <a:t>1,441,798,613</a:t>
                      </a:r>
                      <a:r>
                        <a:rPr lang="en-US" sz="2400" b="0" i="0" u="none" strike="noStrike" dirty="0">
                          <a:solidFill>
                            <a:srgbClr val="000000"/>
                          </a:solidFill>
                          <a:effectLst/>
                          <a:latin typeface="+mn-lt"/>
                        </a:rPr>
                        <a: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2400" dirty="0">
                          <a:solidFill>
                            <a:schemeClr val="tx1"/>
                          </a:solidFill>
                          <a:latin typeface="+mn-lt"/>
                        </a:rPr>
                        <a:t>$ 222,241,923 </a:t>
                      </a:r>
                      <a:endParaRPr lang="en-US" sz="2400" b="0"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2400" b="1" dirty="0">
                          <a:solidFill>
                            <a:schemeClr val="tx1"/>
                          </a:solidFill>
                          <a:latin typeface="+mn-lt"/>
                        </a:rPr>
                        <a:t>$ 1,219,556,690</a:t>
                      </a:r>
                      <a:endParaRPr lang="en-US" sz="2400" b="1"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77000842"/>
                  </a:ext>
                </a:extLst>
              </a:tr>
            </a:tbl>
          </a:graphicData>
        </a:graphic>
      </p:graphicFrame>
    </p:spTree>
    <p:extLst>
      <p:ext uri="{BB962C8B-B14F-4D97-AF65-F5344CB8AC3E}">
        <p14:creationId xmlns:p14="http://schemas.microsoft.com/office/powerpoint/2010/main" val="25293598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61</a:t>
            </a:fld>
            <a:endParaRPr lang="en-US"/>
          </a:p>
        </p:txBody>
      </p:sp>
      <p:graphicFrame>
        <p:nvGraphicFramePr>
          <p:cNvPr id="9" name="Chart 8"/>
          <p:cNvGraphicFramePr>
            <a:graphicFrameLocks/>
          </p:cNvGraphicFramePr>
          <p:nvPr>
            <p:extLst>
              <p:ext uri="{D42A27DB-BD31-4B8C-83A1-F6EECF244321}">
                <p14:modId xmlns:p14="http://schemas.microsoft.com/office/powerpoint/2010/main" val="3080992290"/>
              </p:ext>
            </p:extLst>
          </p:nvPr>
        </p:nvGraphicFramePr>
        <p:xfrm>
          <a:off x="333375" y="180975"/>
          <a:ext cx="11410949" cy="57838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791952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8FAC97-863D-1747-A295-21E668BCC995}"/>
              </a:ext>
            </a:extLst>
          </p:cNvPr>
          <p:cNvSpPr>
            <a:spLocks noGrp="1"/>
          </p:cNvSpPr>
          <p:nvPr>
            <p:ph type="title"/>
          </p:nvPr>
        </p:nvSpPr>
        <p:spPr/>
        <p:txBody>
          <a:bodyPr>
            <a:normAutofit/>
          </a:bodyPr>
          <a:lstStyle/>
          <a:p>
            <a:r>
              <a:rPr lang="en-US" sz="4000" b="1" dirty="0"/>
              <a:t>Voted Bond Issues</a:t>
            </a:r>
          </a:p>
        </p:txBody>
      </p:sp>
      <p:sp>
        <p:nvSpPr>
          <p:cNvPr id="3" name="Content Placeholder 2"/>
          <p:cNvSpPr>
            <a:spLocks noGrp="1"/>
          </p:cNvSpPr>
          <p:nvPr>
            <p:ph idx="1"/>
          </p:nvPr>
        </p:nvSpPr>
        <p:spPr>
          <a:xfrm>
            <a:off x="1934795" y="1217490"/>
            <a:ext cx="8325583" cy="4915653"/>
          </a:xfrm>
        </p:spPr>
        <p:txBody>
          <a:bodyPr>
            <a:normAutofit fontScale="92500" lnSpcReduction="10000"/>
          </a:bodyPr>
          <a:lstStyle/>
          <a:p>
            <a:pPr algn="just"/>
            <a:r>
              <a:rPr lang="en-US" altLang="en-US" sz="2400" dirty="0">
                <a:solidFill>
                  <a:schemeClr val="tx1"/>
                </a:solidFill>
              </a:rPr>
              <a:t>Legislative Authority - 1351a of the Revised School Code</a:t>
            </a:r>
          </a:p>
          <a:p>
            <a:pPr algn="just"/>
            <a:r>
              <a:rPr lang="en-US" altLang="en-US" sz="2400" dirty="0">
                <a:solidFill>
                  <a:schemeClr val="tx1"/>
                </a:solidFill>
              </a:rPr>
              <a:t>Voter Approval Required</a:t>
            </a:r>
          </a:p>
          <a:p>
            <a:pPr algn="just"/>
            <a:r>
              <a:rPr lang="en-US" altLang="en-US" sz="2400" dirty="0">
                <a:solidFill>
                  <a:schemeClr val="tx1"/>
                </a:solidFill>
              </a:rPr>
              <a:t>Unlimited Tax General Obligations</a:t>
            </a:r>
          </a:p>
          <a:p>
            <a:pPr lvl="2" algn="just">
              <a:lnSpc>
                <a:spcPct val="100000"/>
              </a:lnSpc>
              <a:spcBef>
                <a:spcPts val="800"/>
              </a:spcBef>
              <a:spcAft>
                <a:spcPts val="0"/>
              </a:spcAft>
            </a:pPr>
            <a:r>
              <a:rPr lang="en-US" altLang="en-US" sz="2400" dirty="0">
                <a:solidFill>
                  <a:schemeClr val="tx1"/>
                </a:solidFill>
              </a:rPr>
              <a:t>Voters authorize school district to issue a specific amount of bonds to pay for improvements identified in ballot proposition</a:t>
            </a:r>
          </a:p>
          <a:p>
            <a:pPr lvl="2" algn="just">
              <a:lnSpc>
                <a:spcPct val="100000"/>
              </a:lnSpc>
              <a:spcBef>
                <a:spcPts val="800"/>
              </a:spcBef>
              <a:spcAft>
                <a:spcPts val="0"/>
              </a:spcAft>
            </a:pPr>
            <a:r>
              <a:rPr lang="en-US" altLang="en-US" sz="2400" dirty="0">
                <a:solidFill>
                  <a:schemeClr val="tx1"/>
                </a:solidFill>
              </a:rPr>
              <a:t>School district must levy</a:t>
            </a:r>
            <a:r>
              <a:rPr lang="en-US" altLang="en-US" sz="2400" dirty="0"/>
              <a:t> </a:t>
            </a:r>
            <a:r>
              <a:rPr lang="en-US" altLang="en-US" sz="2400" dirty="0">
                <a:solidFill>
                  <a:srgbClr val="00B050"/>
                </a:solidFill>
              </a:rPr>
              <a:t>whatever number of mills are necessary </a:t>
            </a:r>
            <a:r>
              <a:rPr lang="en-US" altLang="en-US" sz="2400" dirty="0">
                <a:solidFill>
                  <a:schemeClr val="tx1"/>
                </a:solidFill>
              </a:rPr>
              <a:t>on the taxable property within the school district to make principal and interest payments on the bonds</a:t>
            </a:r>
          </a:p>
          <a:p>
            <a:pPr lvl="2" algn="just">
              <a:lnSpc>
                <a:spcPct val="100000"/>
              </a:lnSpc>
              <a:spcBef>
                <a:spcPts val="800"/>
              </a:spcBef>
              <a:spcAft>
                <a:spcPts val="0"/>
              </a:spcAft>
            </a:pPr>
            <a:r>
              <a:rPr lang="en-US" altLang="en-US" sz="2400" b="1" u="sng" dirty="0">
                <a:solidFill>
                  <a:srgbClr val="FF0000"/>
                </a:solidFill>
              </a:rPr>
              <a:t>All</a:t>
            </a:r>
            <a:r>
              <a:rPr lang="en-US" altLang="en-US" sz="2400" dirty="0"/>
              <a:t> </a:t>
            </a:r>
            <a:r>
              <a:rPr lang="en-US" altLang="en-US" sz="2400" dirty="0">
                <a:solidFill>
                  <a:schemeClr val="tx1"/>
                </a:solidFill>
              </a:rPr>
              <a:t>of the work must be contracted </a:t>
            </a:r>
          </a:p>
          <a:p>
            <a:pPr lvl="2" algn="just">
              <a:lnSpc>
                <a:spcPct val="100000"/>
              </a:lnSpc>
              <a:spcBef>
                <a:spcPts val="800"/>
              </a:spcBef>
              <a:spcAft>
                <a:spcPts val="0"/>
              </a:spcAft>
            </a:pPr>
            <a:r>
              <a:rPr lang="en-US" altLang="en-US" sz="2400" b="1" u="sng" dirty="0">
                <a:solidFill>
                  <a:srgbClr val="FF0000"/>
                </a:solidFill>
              </a:rPr>
              <a:t>None</a:t>
            </a:r>
            <a:r>
              <a:rPr lang="en-US" altLang="en-US" sz="2400" dirty="0"/>
              <a:t> </a:t>
            </a:r>
            <a:r>
              <a:rPr lang="en-US" altLang="en-US" sz="2400" dirty="0">
                <a:solidFill>
                  <a:schemeClr val="tx1"/>
                </a:solidFill>
              </a:rPr>
              <a:t>of the work can be paid to employees of the district</a:t>
            </a:r>
          </a:p>
          <a:p>
            <a:pPr algn="just"/>
            <a:endParaRPr lang="en-US" sz="2400" dirty="0"/>
          </a:p>
        </p:txBody>
      </p:sp>
      <p:sp>
        <p:nvSpPr>
          <p:cNvPr id="4" name="Date Placeholder 3"/>
          <p:cNvSpPr>
            <a:spLocks noGrp="1"/>
          </p:cNvSpPr>
          <p:nvPr>
            <p:ph type="dt" sz="half" idx="10"/>
          </p:nvPr>
        </p:nvSpPr>
        <p:spPr/>
        <p:txBody>
          <a:bodyPr/>
          <a:lstStyle/>
          <a:p>
            <a:r>
              <a:rPr lang="en-US" dirty="0"/>
              <a:t>December </a:t>
            </a:r>
            <a:r>
              <a:rPr lang="en-US" dirty="0" smtClean="0"/>
              <a:t>19, </a:t>
            </a:r>
            <a:r>
              <a:rPr lang="en-US" dirty="0"/>
              <a:t>2018</a:t>
            </a:r>
          </a:p>
        </p:txBody>
      </p:sp>
      <p:sp>
        <p:nvSpPr>
          <p:cNvPr id="5" name="Footer Placeholder 4"/>
          <p:cNvSpPr>
            <a:spLocks noGrp="1"/>
          </p:cNvSpPr>
          <p:nvPr>
            <p:ph type="ftr" sz="quarter" idx="11"/>
          </p:nvPr>
        </p:nvSpPr>
        <p:spPr/>
        <p:txBody>
          <a:bodyPr/>
          <a:lstStyle/>
          <a:p>
            <a:r>
              <a:rPr lang="en-US"/>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62</a:t>
            </a:fld>
            <a:endParaRPr lang="en-US"/>
          </a:p>
        </p:txBody>
      </p:sp>
    </p:spTree>
    <p:extLst>
      <p:ext uri="{BB962C8B-B14F-4D97-AF65-F5344CB8AC3E}">
        <p14:creationId xmlns:p14="http://schemas.microsoft.com/office/powerpoint/2010/main" val="18869533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altLang="en-US" sz="4000" b="1" dirty="0">
                <a:latin typeface="Franklin Gothic" panose="02000003060000020004" pitchFamily="2" charset="0"/>
              </a:rPr>
              <a:t>Capacity To Issue Additional Bonds </a:t>
            </a:r>
            <a:endParaRPr lang="en-US" sz="4000" b="1" dirty="0">
              <a:latin typeface="Franklin Gothic" panose="02000003060000020004" pitchFamily="2" charset="0"/>
            </a:endParaRPr>
          </a:p>
        </p:txBody>
      </p:sp>
      <p:sp>
        <p:nvSpPr>
          <p:cNvPr id="3" name="Text Placeholder 2"/>
          <p:cNvSpPr>
            <a:spLocks noGrp="1"/>
          </p:cNvSpPr>
          <p:nvPr>
            <p:ph idx="1"/>
          </p:nvPr>
        </p:nvSpPr>
        <p:spPr>
          <a:xfrm>
            <a:off x="1445433" y="1622156"/>
            <a:ext cx="9274629" cy="4023360"/>
          </a:xfrm>
        </p:spPr>
        <p:txBody>
          <a:bodyPr>
            <a:noAutofit/>
          </a:bodyPr>
          <a:lstStyle/>
          <a:p>
            <a:r>
              <a:rPr lang="en-US" altLang="en-US" sz="2400" b="1" dirty="0">
                <a:solidFill>
                  <a:schemeClr val="tx1"/>
                </a:solidFill>
              </a:rPr>
              <a:t>Debt Limitation </a:t>
            </a:r>
            <a:r>
              <a:rPr lang="en-US" altLang="en-US" sz="2400" dirty="0">
                <a:solidFill>
                  <a:schemeClr val="tx1"/>
                </a:solidFill>
              </a:rPr>
              <a:t>- 15% of the total assessed valuation of the school district</a:t>
            </a:r>
          </a:p>
          <a:p>
            <a:endParaRPr lang="en-US" altLang="en-US" sz="2400" dirty="0">
              <a:solidFill>
                <a:schemeClr val="tx1"/>
              </a:solidFill>
            </a:endParaRPr>
          </a:p>
          <a:p>
            <a:pPr marL="566928" lvl="3" indent="0">
              <a:buNone/>
            </a:pPr>
            <a:r>
              <a:rPr lang="en-US" altLang="en-US" sz="2400" dirty="0">
                <a:solidFill>
                  <a:schemeClr val="tx1"/>
                </a:solidFill>
              </a:rPr>
              <a:t>AAPS Taxable Value              	= $</a:t>
            </a:r>
            <a:r>
              <a:rPr lang="en-US" altLang="en-US" sz="2400" dirty="0" smtClean="0">
                <a:solidFill>
                  <a:schemeClr val="tx1"/>
                </a:solidFill>
              </a:rPr>
              <a:t>9.051B </a:t>
            </a:r>
            <a:endParaRPr lang="en-US" altLang="en-US" sz="2400" dirty="0">
              <a:solidFill>
                <a:schemeClr val="tx1"/>
              </a:solidFill>
            </a:endParaRPr>
          </a:p>
          <a:p>
            <a:pPr marL="566928" lvl="3" indent="0">
              <a:buNone/>
            </a:pPr>
            <a:r>
              <a:rPr lang="en-US" altLang="en-US" sz="2400" dirty="0">
                <a:solidFill>
                  <a:schemeClr val="tx1"/>
                </a:solidFill>
              </a:rPr>
              <a:t>15% Of AAPS Taxable Value 	= $</a:t>
            </a:r>
            <a:r>
              <a:rPr lang="en-US" altLang="en-US" sz="2400" dirty="0" smtClean="0">
                <a:solidFill>
                  <a:schemeClr val="tx1"/>
                </a:solidFill>
              </a:rPr>
              <a:t>1.357B</a:t>
            </a:r>
            <a:endParaRPr lang="en-US" altLang="en-US" sz="2400" dirty="0">
              <a:solidFill>
                <a:schemeClr val="tx1"/>
              </a:solidFill>
            </a:endParaRPr>
          </a:p>
          <a:p>
            <a:pPr marL="566928" lvl="3" indent="0">
              <a:buNone/>
            </a:pPr>
            <a:r>
              <a:rPr lang="en-US" altLang="en-US" sz="2400" dirty="0">
                <a:solidFill>
                  <a:schemeClr val="tx1"/>
                </a:solidFill>
              </a:rPr>
              <a:t>AAPS Outstanding Bonds      	= $0.160B</a:t>
            </a:r>
          </a:p>
          <a:p>
            <a:endParaRPr lang="en-US" altLang="en-US" sz="2400" dirty="0">
              <a:solidFill>
                <a:schemeClr val="tx1"/>
              </a:solidFill>
            </a:endParaRPr>
          </a:p>
          <a:p>
            <a:r>
              <a:rPr lang="en-US" altLang="en-US" sz="3200" b="1" dirty="0">
                <a:solidFill>
                  <a:srgbClr val="00B050"/>
                </a:solidFill>
              </a:rPr>
              <a:t>The additional bonding capacity  = $</a:t>
            </a:r>
            <a:r>
              <a:rPr lang="en-US" altLang="en-US" sz="3200" b="1" dirty="0" smtClean="0">
                <a:solidFill>
                  <a:srgbClr val="00B050"/>
                </a:solidFill>
              </a:rPr>
              <a:t>1.197B </a:t>
            </a:r>
            <a:endParaRPr lang="en-US" altLang="en-US" sz="3200" b="1" dirty="0">
              <a:solidFill>
                <a:srgbClr val="00B050"/>
              </a:solidFill>
            </a:endParaRPr>
          </a:p>
        </p:txBody>
      </p:sp>
      <p:sp>
        <p:nvSpPr>
          <p:cNvPr id="4" name="Date Placeholder 3"/>
          <p:cNvSpPr>
            <a:spLocks noGrp="1"/>
          </p:cNvSpPr>
          <p:nvPr>
            <p:ph type="dt" sz="half" idx="10"/>
          </p:nvPr>
        </p:nvSpPr>
        <p:spPr/>
        <p:txBody>
          <a:bodyPr/>
          <a:lstStyle/>
          <a:p>
            <a:r>
              <a:rPr lang="en-US" dirty="0"/>
              <a:t>December </a:t>
            </a:r>
            <a:r>
              <a:rPr lang="en-US" dirty="0" smtClean="0"/>
              <a:t>19, </a:t>
            </a:r>
            <a:r>
              <a:rPr lang="en-US" dirty="0"/>
              <a:t>2018</a:t>
            </a:r>
          </a:p>
        </p:txBody>
      </p:sp>
      <p:sp>
        <p:nvSpPr>
          <p:cNvPr id="5" name="Footer Placeholder 4"/>
          <p:cNvSpPr>
            <a:spLocks noGrp="1"/>
          </p:cNvSpPr>
          <p:nvPr>
            <p:ph type="ftr" sz="quarter" idx="11"/>
          </p:nvPr>
        </p:nvSpPr>
        <p:spPr/>
        <p:txBody>
          <a:bodyPr/>
          <a:lstStyle/>
          <a:p>
            <a:r>
              <a:rPr lang="en-US"/>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63</a:t>
            </a:fld>
            <a:endParaRPr lang="en-US"/>
          </a:p>
        </p:txBody>
      </p:sp>
    </p:spTree>
    <p:extLst>
      <p:ext uri="{BB962C8B-B14F-4D97-AF65-F5344CB8AC3E}">
        <p14:creationId xmlns:p14="http://schemas.microsoft.com/office/powerpoint/2010/main" val="34172596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b="1" dirty="0"/>
              <a:t/>
            </a:r>
            <a:br>
              <a:rPr lang="en-US" sz="4000" b="1" dirty="0"/>
            </a:br>
            <a:r>
              <a:rPr lang="en-US" sz="4000" b="1" dirty="0"/>
              <a:t>County-Wide Debt </a:t>
            </a:r>
            <a:r>
              <a:rPr lang="en-US" sz="4000" b="1" dirty="0" err="1"/>
              <a:t>Millages</a:t>
            </a:r>
            <a:r>
              <a:rPr lang="en-US" sz="4000" b="1" dirty="0"/>
              <a:t/>
            </a:r>
            <a:br>
              <a:rPr lang="en-US" sz="4000" b="1" dirty="0"/>
            </a:br>
            <a:endParaRPr lang="en-US" sz="4000" b="1" dirty="0"/>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1688521435"/>
              </p:ext>
            </p:extLst>
          </p:nvPr>
        </p:nvGraphicFramePr>
        <p:xfrm>
          <a:off x="2992679" y="1185986"/>
          <a:ext cx="6492240" cy="4927600"/>
        </p:xfrm>
        <a:graphic>
          <a:graphicData uri="http://schemas.openxmlformats.org/drawingml/2006/table">
            <a:tbl>
              <a:tblPr/>
              <a:tblGrid>
                <a:gridCol w="2560320">
                  <a:extLst>
                    <a:ext uri="{9D8B030D-6E8A-4147-A177-3AD203B41FA5}">
                      <a16:colId xmlns:a16="http://schemas.microsoft.com/office/drawing/2014/main" val="1776865254"/>
                    </a:ext>
                  </a:extLst>
                </a:gridCol>
                <a:gridCol w="3931920">
                  <a:extLst>
                    <a:ext uri="{9D8B030D-6E8A-4147-A177-3AD203B41FA5}">
                      <a16:colId xmlns:a16="http://schemas.microsoft.com/office/drawing/2014/main" val="260035377"/>
                    </a:ext>
                  </a:extLst>
                </a:gridCol>
              </a:tblGrid>
              <a:tr h="466725">
                <a:tc>
                  <a:txBody>
                    <a:bodyPr/>
                    <a:lstStyle/>
                    <a:p>
                      <a:pPr algn="ctr" rtl="0" fontAlgn="ctr"/>
                      <a:r>
                        <a:rPr lang="en-US" sz="2400" b="1" i="0" u="none" strike="noStrike" dirty="0">
                          <a:solidFill>
                            <a:srgbClr val="000000"/>
                          </a:solidFill>
                          <a:effectLst/>
                          <a:latin typeface="+mn-lt"/>
                        </a:rPr>
                        <a:t>District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400" b="1" i="0" u="none" strike="noStrike" dirty="0">
                          <a:solidFill>
                            <a:srgbClr val="000000"/>
                          </a:solidFill>
                          <a:effectLst/>
                          <a:latin typeface="+mn-lt"/>
                        </a:rPr>
                        <a:t>Total Debt Mills</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2104187"/>
                  </a:ext>
                </a:extLst>
              </a:tr>
              <a:tr h="200025">
                <a:tc>
                  <a:txBody>
                    <a:bodyPr/>
                    <a:lstStyle/>
                    <a:p>
                      <a:pPr algn="ctr" fontAlgn="ctr"/>
                      <a:r>
                        <a:rPr lang="en-US" sz="2400" b="0" i="0" u="none" strike="noStrike" dirty="0">
                          <a:solidFill>
                            <a:srgbClr val="000000"/>
                          </a:solidFill>
                          <a:effectLst/>
                          <a:latin typeface="+mn-lt"/>
                        </a:rPr>
                        <a:t>Milan</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mn-lt"/>
                        </a:rPr>
                        <a:t>13.0000</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034399"/>
                  </a:ext>
                </a:extLst>
              </a:tr>
              <a:tr h="219075">
                <a:tc>
                  <a:txBody>
                    <a:bodyPr/>
                    <a:lstStyle/>
                    <a:p>
                      <a:pPr algn="ctr" fontAlgn="ctr"/>
                      <a:r>
                        <a:rPr lang="en-US" sz="2400" b="0" i="0" u="none" strike="noStrike" dirty="0">
                          <a:solidFill>
                            <a:srgbClr val="000000"/>
                          </a:solidFill>
                          <a:effectLst/>
                          <a:latin typeface="+mn-lt"/>
                        </a:rPr>
                        <a:t>Whitmore Lake</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mn-lt"/>
                        </a:rPr>
                        <a:t>8.3900</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1733999"/>
                  </a:ext>
                </a:extLst>
              </a:tr>
              <a:tr h="200025">
                <a:tc>
                  <a:txBody>
                    <a:bodyPr/>
                    <a:lstStyle/>
                    <a:p>
                      <a:pPr algn="ctr" fontAlgn="ctr"/>
                      <a:r>
                        <a:rPr lang="en-US" sz="2400" b="0" i="0" u="none" strike="noStrike">
                          <a:solidFill>
                            <a:srgbClr val="000000"/>
                          </a:solidFill>
                          <a:effectLst/>
                          <a:latin typeface="+mn-lt"/>
                        </a:rPr>
                        <a:t>Dexter</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mn-lt"/>
                        </a:rPr>
                        <a:t>8.5000</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9086839"/>
                  </a:ext>
                </a:extLst>
              </a:tr>
              <a:tr h="200025">
                <a:tc>
                  <a:txBody>
                    <a:bodyPr/>
                    <a:lstStyle/>
                    <a:p>
                      <a:pPr algn="ctr" fontAlgn="ctr"/>
                      <a:r>
                        <a:rPr lang="en-US" sz="2400" b="0" i="0" u="none" strike="noStrike">
                          <a:solidFill>
                            <a:srgbClr val="000000"/>
                          </a:solidFill>
                          <a:effectLst/>
                          <a:latin typeface="+mn-lt"/>
                        </a:rPr>
                        <a:t>Manchester</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mn-lt"/>
                        </a:rPr>
                        <a:t>8.5000</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3273464"/>
                  </a:ext>
                </a:extLst>
              </a:tr>
              <a:tr h="200025">
                <a:tc>
                  <a:txBody>
                    <a:bodyPr/>
                    <a:lstStyle/>
                    <a:p>
                      <a:pPr algn="ctr" fontAlgn="ctr"/>
                      <a:r>
                        <a:rPr lang="en-US" sz="2400" b="0" i="0" u="none" strike="noStrike">
                          <a:solidFill>
                            <a:srgbClr val="000000"/>
                          </a:solidFill>
                          <a:effectLst/>
                          <a:latin typeface="+mn-lt"/>
                        </a:rPr>
                        <a:t>Saline</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mn-lt"/>
                        </a:rPr>
                        <a:t>8.0000</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9802962"/>
                  </a:ext>
                </a:extLst>
              </a:tr>
              <a:tr h="200025">
                <a:tc>
                  <a:txBody>
                    <a:bodyPr/>
                    <a:lstStyle/>
                    <a:p>
                      <a:pPr algn="ctr" fontAlgn="ctr"/>
                      <a:r>
                        <a:rPr lang="en-US" sz="2400" b="0" i="0" u="none" strike="noStrike" dirty="0">
                          <a:solidFill>
                            <a:srgbClr val="000000"/>
                          </a:solidFill>
                          <a:effectLst/>
                          <a:latin typeface="+mn-lt"/>
                        </a:rPr>
                        <a:t>Lincoln</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mn-lt"/>
                        </a:rPr>
                        <a:t>7.3500</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9780232"/>
                  </a:ext>
                </a:extLst>
              </a:tr>
              <a:tr h="200025">
                <a:tc>
                  <a:txBody>
                    <a:bodyPr/>
                    <a:lstStyle/>
                    <a:p>
                      <a:pPr algn="ctr" fontAlgn="ctr"/>
                      <a:r>
                        <a:rPr lang="en-US" sz="2400" b="0" i="0" u="none" strike="noStrike">
                          <a:solidFill>
                            <a:srgbClr val="000000"/>
                          </a:solidFill>
                          <a:effectLst/>
                          <a:latin typeface="+mn-lt"/>
                        </a:rPr>
                        <a:t>Chelsea</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smtClean="0">
                          <a:solidFill>
                            <a:srgbClr val="000000"/>
                          </a:solidFill>
                          <a:effectLst/>
                          <a:latin typeface="+mn-lt"/>
                        </a:rPr>
                        <a:t>7.0000</a:t>
                      </a:r>
                      <a:endParaRPr lang="en-US" sz="2400" b="0" i="0" u="none" strike="noStrike" dirty="0">
                        <a:solidFill>
                          <a:srgbClr val="000000"/>
                        </a:solidFill>
                        <a:effectLst/>
                        <a:latin typeface="+mn-lt"/>
                      </a:endParaRP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162734"/>
                  </a:ext>
                </a:extLst>
              </a:tr>
              <a:tr h="200025">
                <a:tc>
                  <a:txBody>
                    <a:bodyPr/>
                    <a:lstStyle/>
                    <a:p>
                      <a:pPr algn="ctr" fontAlgn="ctr"/>
                      <a:r>
                        <a:rPr lang="en-US" sz="2400" b="0" i="0" u="none" strike="noStrike">
                          <a:solidFill>
                            <a:srgbClr val="000000"/>
                          </a:solidFill>
                          <a:effectLst/>
                          <a:latin typeface="+mn-lt"/>
                        </a:rPr>
                        <a:t>Ypsilanti</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mn-lt"/>
                        </a:rPr>
                        <a:t>Two bonds 7.2200 &amp; 13.0000</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824842"/>
                  </a:ext>
                </a:extLst>
              </a:tr>
              <a:tr h="200025">
                <a:tc>
                  <a:txBody>
                    <a:bodyPr/>
                    <a:lstStyle/>
                    <a:p>
                      <a:pPr algn="ctr" fontAlgn="ctr"/>
                      <a:r>
                        <a:rPr lang="en-US" sz="2400" b="1" i="0" u="none" strike="noStrike">
                          <a:solidFill>
                            <a:srgbClr val="000000"/>
                          </a:solidFill>
                          <a:effectLst/>
                          <a:latin typeface="+mn-lt"/>
                        </a:rPr>
                        <a:t>Ann Arbor</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2400" b="1" i="0" u="none" strike="noStrike" dirty="0">
                          <a:solidFill>
                            <a:srgbClr val="000000"/>
                          </a:solidFill>
                          <a:effectLst/>
                          <a:latin typeface="+mn-lt"/>
                        </a:rPr>
                        <a:t>2.4500</a:t>
                      </a:r>
                    </a:p>
                  </a:txBody>
                  <a:tcPr marL="9525" marR="9525"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53818208"/>
                  </a:ext>
                </a:extLst>
              </a:tr>
            </a:tbl>
          </a:graphicData>
        </a:graphic>
      </p:graphicFrame>
      <p:sp>
        <p:nvSpPr>
          <p:cNvPr id="4" name="Date Placeholder 3"/>
          <p:cNvSpPr>
            <a:spLocks noGrp="1"/>
          </p:cNvSpPr>
          <p:nvPr>
            <p:ph type="dt" sz="half" idx="10"/>
          </p:nvPr>
        </p:nvSpPr>
        <p:spPr/>
        <p:txBody>
          <a:bodyPr/>
          <a:lstStyle/>
          <a:p>
            <a:r>
              <a:rPr lang="en-US" dirty="0"/>
              <a:t>December </a:t>
            </a:r>
            <a:r>
              <a:rPr lang="en-US" dirty="0" smtClean="0"/>
              <a:t>19, </a:t>
            </a:r>
            <a:r>
              <a:rPr lang="en-US" dirty="0"/>
              <a:t>2018</a:t>
            </a:r>
          </a:p>
        </p:txBody>
      </p:sp>
      <p:sp>
        <p:nvSpPr>
          <p:cNvPr id="5" name="Footer Placeholder 4"/>
          <p:cNvSpPr>
            <a:spLocks noGrp="1"/>
          </p:cNvSpPr>
          <p:nvPr>
            <p:ph type="ftr" sz="quarter" idx="11"/>
          </p:nvPr>
        </p:nvSpPr>
        <p:spPr/>
        <p:txBody>
          <a:bodyPr/>
          <a:lstStyle/>
          <a:p>
            <a:r>
              <a:rPr lang="en-US"/>
              <a:t>AAPS Facilities Condition Assessment</a:t>
            </a:r>
          </a:p>
        </p:txBody>
      </p:sp>
      <p:sp>
        <p:nvSpPr>
          <p:cNvPr id="6" name="Slide Number Placeholder 5"/>
          <p:cNvSpPr>
            <a:spLocks noGrp="1"/>
          </p:cNvSpPr>
          <p:nvPr>
            <p:ph type="sldNum" sz="quarter" idx="12"/>
          </p:nvPr>
        </p:nvSpPr>
        <p:spPr/>
        <p:txBody>
          <a:bodyPr/>
          <a:lstStyle/>
          <a:p>
            <a:fld id="{DFDA7B31-6DA4-A642-9221-73BBAF8BB92E}" type="slidenum">
              <a:rPr lang="en-US" smtClean="0"/>
              <a:t>64</a:t>
            </a:fld>
            <a:endParaRPr lang="en-US"/>
          </a:p>
        </p:txBody>
      </p:sp>
    </p:spTree>
    <p:extLst>
      <p:ext uri="{BB962C8B-B14F-4D97-AF65-F5344CB8AC3E}">
        <p14:creationId xmlns:p14="http://schemas.microsoft.com/office/powerpoint/2010/main" val="32277830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en-US" sz="4000" b="1" dirty="0">
                <a:latin typeface="Franklin Gothic" panose="02000003060000020004" pitchFamily="2" charset="0"/>
              </a:rPr>
              <a:t>Voted Bond Issues – cont’d</a:t>
            </a:r>
            <a:endParaRPr lang="en-US" sz="4000" b="1" dirty="0">
              <a:latin typeface="Franklin Gothic" panose="02000003060000020004" pitchFamily="2" charset="0"/>
            </a:endParaRPr>
          </a:p>
        </p:txBody>
      </p:sp>
      <p:sp>
        <p:nvSpPr>
          <p:cNvPr id="7" name="Rectangle 3"/>
          <p:cNvSpPr>
            <a:spLocks noGrp="1" noChangeArrowheads="1"/>
          </p:cNvSpPr>
          <p:nvPr>
            <p:ph idx="1"/>
          </p:nvPr>
        </p:nvSpPr>
        <p:spPr>
          <a:xfrm>
            <a:off x="1097280" y="1427723"/>
            <a:ext cx="10058400" cy="4023360"/>
          </a:xfrm>
        </p:spPr>
        <p:txBody>
          <a:bodyPr>
            <a:normAutofit/>
          </a:bodyPr>
          <a:lstStyle/>
          <a:p>
            <a:pPr>
              <a:lnSpc>
                <a:spcPct val="100000"/>
              </a:lnSpc>
              <a:spcBef>
                <a:spcPts val="600"/>
              </a:spcBef>
              <a:spcAft>
                <a:spcPts val="0"/>
              </a:spcAft>
            </a:pPr>
            <a:r>
              <a:rPr lang="en-US" altLang="en-US" sz="2800" b="1" dirty="0">
                <a:solidFill>
                  <a:schemeClr val="tx1"/>
                </a:solidFill>
              </a:rPr>
              <a:t>Permissible Uses of Proceeds</a:t>
            </a:r>
          </a:p>
          <a:p>
            <a:pPr lvl="1">
              <a:lnSpc>
                <a:spcPct val="100000"/>
              </a:lnSpc>
              <a:spcBef>
                <a:spcPts val="600"/>
              </a:spcBef>
              <a:spcAft>
                <a:spcPts val="0"/>
              </a:spcAft>
            </a:pPr>
            <a:r>
              <a:rPr lang="en-US" altLang="en-US" sz="2400" dirty="0">
                <a:solidFill>
                  <a:schemeClr val="tx1"/>
                </a:solidFill>
              </a:rPr>
              <a:t>Constructing new school buildings and additions to existing school buildings</a:t>
            </a:r>
          </a:p>
          <a:p>
            <a:pPr lvl="1">
              <a:lnSpc>
                <a:spcPct val="100000"/>
              </a:lnSpc>
              <a:spcBef>
                <a:spcPts val="600"/>
              </a:spcBef>
              <a:spcAft>
                <a:spcPts val="0"/>
              </a:spcAft>
            </a:pPr>
            <a:r>
              <a:rPr lang="en-US" altLang="en-US" sz="2400" dirty="0">
                <a:solidFill>
                  <a:schemeClr val="tx1"/>
                </a:solidFill>
              </a:rPr>
              <a:t>Remodeling existing school buildings</a:t>
            </a:r>
          </a:p>
          <a:p>
            <a:pPr lvl="1">
              <a:lnSpc>
                <a:spcPct val="100000"/>
              </a:lnSpc>
              <a:spcBef>
                <a:spcPts val="600"/>
              </a:spcBef>
              <a:spcAft>
                <a:spcPts val="0"/>
              </a:spcAft>
            </a:pPr>
            <a:r>
              <a:rPr lang="en-US" altLang="en-US" sz="2400" dirty="0">
                <a:solidFill>
                  <a:schemeClr val="tx1"/>
                </a:solidFill>
              </a:rPr>
              <a:t>Energy conservation improvements</a:t>
            </a:r>
          </a:p>
          <a:p>
            <a:pPr lvl="1">
              <a:lnSpc>
                <a:spcPct val="100000"/>
              </a:lnSpc>
              <a:spcBef>
                <a:spcPts val="600"/>
              </a:spcBef>
              <a:spcAft>
                <a:spcPts val="0"/>
              </a:spcAft>
            </a:pPr>
            <a:r>
              <a:rPr lang="en-US" altLang="en-US" sz="2400" dirty="0">
                <a:solidFill>
                  <a:schemeClr val="tx1"/>
                </a:solidFill>
              </a:rPr>
              <a:t>Asbestos abatement</a:t>
            </a:r>
          </a:p>
          <a:p>
            <a:pPr lvl="1">
              <a:lnSpc>
                <a:spcPct val="100000"/>
              </a:lnSpc>
              <a:spcBef>
                <a:spcPts val="600"/>
              </a:spcBef>
              <a:spcAft>
                <a:spcPts val="0"/>
              </a:spcAft>
            </a:pPr>
            <a:r>
              <a:rPr lang="en-US" altLang="en-US" sz="2400" b="1" dirty="0">
                <a:solidFill>
                  <a:srgbClr val="0070C0"/>
                </a:solidFill>
              </a:rPr>
              <a:t>Acquiring school buses (2015 Bond)</a:t>
            </a: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endParaRPr lang="en-US" dirty="0"/>
          </a:p>
        </p:txBody>
      </p:sp>
      <p:sp>
        <p:nvSpPr>
          <p:cNvPr id="5" name="Slide Number Placeholder 4"/>
          <p:cNvSpPr>
            <a:spLocks noGrp="1"/>
          </p:cNvSpPr>
          <p:nvPr>
            <p:ph type="sldNum" sz="quarter" idx="12"/>
          </p:nvPr>
        </p:nvSpPr>
        <p:spPr/>
        <p:txBody>
          <a:bodyPr/>
          <a:lstStyle/>
          <a:p>
            <a:fld id="{DFDA7B31-6DA4-A642-9221-73BBAF8BB92E}" type="slidenum">
              <a:rPr lang="en-US" smtClean="0"/>
              <a:t>65</a:t>
            </a:fld>
            <a:endParaRPr lang="en-US"/>
          </a:p>
        </p:txBody>
      </p:sp>
    </p:spTree>
    <p:extLst>
      <p:ext uri="{BB962C8B-B14F-4D97-AF65-F5344CB8AC3E}">
        <p14:creationId xmlns:p14="http://schemas.microsoft.com/office/powerpoint/2010/main" val="33277133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BC87F1D-AA38-6341-B021-2D091AA956D0}"/>
              </a:ext>
            </a:extLst>
          </p:cNvPr>
          <p:cNvSpPr>
            <a:spLocks noGrp="1"/>
          </p:cNvSpPr>
          <p:nvPr>
            <p:ph type="title"/>
          </p:nvPr>
        </p:nvSpPr>
        <p:spPr/>
        <p:txBody>
          <a:bodyPr>
            <a:normAutofit/>
          </a:bodyPr>
          <a:lstStyle/>
          <a:p>
            <a:pPr algn="ctr"/>
            <a:r>
              <a:rPr lang="en-US" altLang="en-US" sz="4000" b="1" dirty="0">
                <a:latin typeface="Franklin Gothic" panose="02000003060000020004" pitchFamily="2" charset="0"/>
              </a:rPr>
              <a:t>Voted Bond Issues – cont’d</a:t>
            </a:r>
            <a:endParaRPr lang="en-US" sz="4000" b="1" dirty="0">
              <a:latin typeface="Franklin Gothic" panose="02000003060000020004" pitchFamily="2" charset="0"/>
            </a:endParaRPr>
          </a:p>
        </p:txBody>
      </p:sp>
      <p:sp>
        <p:nvSpPr>
          <p:cNvPr id="3" name="Content Placeholder 2"/>
          <p:cNvSpPr>
            <a:spLocks noGrp="1"/>
          </p:cNvSpPr>
          <p:nvPr>
            <p:ph idx="1"/>
          </p:nvPr>
        </p:nvSpPr>
        <p:spPr>
          <a:xfrm>
            <a:off x="1021080" y="1426464"/>
            <a:ext cx="10058400" cy="4023360"/>
          </a:xfrm>
        </p:spPr>
        <p:txBody>
          <a:bodyPr>
            <a:normAutofit/>
          </a:bodyPr>
          <a:lstStyle/>
          <a:p>
            <a:pPr marL="164592" indent="0" algn="just" fontAlgn="base">
              <a:lnSpc>
                <a:spcPct val="100000"/>
              </a:lnSpc>
              <a:spcBef>
                <a:spcPct val="20000"/>
              </a:spcBef>
              <a:spcAft>
                <a:spcPct val="0"/>
              </a:spcAft>
              <a:buNone/>
            </a:pPr>
            <a:r>
              <a:rPr lang="en-US" altLang="en-US" sz="2800" b="1" dirty="0">
                <a:solidFill>
                  <a:schemeClr val="tx1"/>
                </a:solidFill>
              </a:rPr>
              <a:t>Permissible Uses of Proceeds</a:t>
            </a:r>
            <a:r>
              <a:rPr lang="en-US" altLang="en-US" sz="2600" b="1" dirty="0">
                <a:solidFill>
                  <a:schemeClr val="tx1"/>
                </a:solidFill>
              </a:rPr>
              <a:t>, cont’d</a:t>
            </a:r>
          </a:p>
          <a:p>
            <a:pPr marL="465138" lvl="1" indent="-168275" algn="just" fontAlgn="base">
              <a:lnSpc>
                <a:spcPct val="100000"/>
              </a:lnSpc>
              <a:spcBef>
                <a:spcPct val="20000"/>
              </a:spcBef>
              <a:spcAft>
                <a:spcPct val="0"/>
              </a:spcAft>
              <a:buSzPct val="50000"/>
              <a:buFont typeface="Courier New" panose="02070309020205020404" pitchFamily="49" charset="0"/>
              <a:buChar char="o"/>
            </a:pPr>
            <a:r>
              <a:rPr lang="en-US" altLang="en-US" sz="2400" dirty="0">
                <a:solidFill>
                  <a:schemeClr val="tx1"/>
                </a:solidFill>
              </a:rPr>
              <a:t>Purchasing land</a:t>
            </a:r>
          </a:p>
          <a:p>
            <a:pPr marL="465138" lvl="1" indent="-168275" algn="just" fontAlgn="base">
              <a:lnSpc>
                <a:spcPct val="100000"/>
              </a:lnSpc>
              <a:spcBef>
                <a:spcPct val="20000"/>
              </a:spcBef>
              <a:spcAft>
                <a:spcPct val="0"/>
              </a:spcAft>
              <a:buSzPct val="50000"/>
              <a:buFont typeface="Courier New" panose="02070309020205020404" pitchFamily="49" charset="0"/>
              <a:buChar char="o"/>
            </a:pPr>
            <a:r>
              <a:rPr lang="en-US" altLang="en-US" sz="2400" b="1" dirty="0">
                <a:solidFill>
                  <a:srgbClr val="0070C0"/>
                </a:solidFill>
              </a:rPr>
              <a:t>Developing and improving sites, athletic and physical education facilities, and playgrounds (2015 Bond)</a:t>
            </a:r>
          </a:p>
          <a:p>
            <a:pPr marL="465138" lvl="1" indent="-168275" algn="just" fontAlgn="base">
              <a:lnSpc>
                <a:spcPct val="100000"/>
              </a:lnSpc>
              <a:spcBef>
                <a:spcPct val="20000"/>
              </a:spcBef>
              <a:spcAft>
                <a:spcPct val="0"/>
              </a:spcAft>
              <a:buSzPct val="50000"/>
              <a:buFont typeface="Courier New" panose="02070309020205020404" pitchFamily="49" charset="0"/>
              <a:buChar char="o"/>
            </a:pPr>
            <a:r>
              <a:rPr lang="en-US" altLang="en-US" sz="2400" b="1" dirty="0">
                <a:solidFill>
                  <a:srgbClr val="0070C0"/>
                </a:solidFill>
              </a:rPr>
              <a:t>Paying the costs related to the bond issue, such as professional fees, election fees, qualification fees, insurance fees, construction fund audit fees (2012 &amp; 2015 Bonds)</a:t>
            </a:r>
          </a:p>
          <a:p>
            <a:pPr marL="465138" lvl="1" indent="-168275" algn="just" fontAlgn="base">
              <a:lnSpc>
                <a:spcPct val="100000"/>
              </a:lnSpc>
              <a:spcBef>
                <a:spcPct val="20000"/>
              </a:spcBef>
              <a:spcAft>
                <a:spcPct val="0"/>
              </a:spcAft>
              <a:buSzPct val="50000"/>
              <a:buFont typeface="Courier New" panose="02070309020205020404" pitchFamily="49" charset="0"/>
              <a:buChar char="o"/>
            </a:pPr>
            <a:r>
              <a:rPr lang="en-US" altLang="en-US" sz="2400" b="1" dirty="0">
                <a:solidFill>
                  <a:srgbClr val="0070C0"/>
                </a:solidFill>
              </a:rPr>
              <a:t>Purchasing loose furnishings and equipment (2015 Bond)</a:t>
            </a:r>
          </a:p>
        </p:txBody>
      </p:sp>
      <p:sp>
        <p:nvSpPr>
          <p:cNvPr id="4" name="Date Placeholder 3"/>
          <p:cNvSpPr>
            <a:spLocks noGrp="1"/>
          </p:cNvSpPr>
          <p:nvPr>
            <p:ph type="dt" sz="half" idx="10"/>
          </p:nvPr>
        </p:nvSpPr>
        <p:spPr/>
        <p:txBody>
          <a:bodyPr/>
          <a:lstStyle/>
          <a:p>
            <a:r>
              <a:rPr lang="en-US" dirty="0"/>
              <a:t>December </a:t>
            </a:r>
            <a:r>
              <a:rPr lang="en-US" dirty="0" smtClean="0"/>
              <a:t>19, </a:t>
            </a:r>
            <a:r>
              <a:rPr lang="en-US" dirty="0"/>
              <a:t>2018</a:t>
            </a:r>
          </a:p>
        </p:txBody>
      </p:sp>
      <p:sp>
        <p:nvSpPr>
          <p:cNvPr id="5" name="Footer Placeholder 4"/>
          <p:cNvSpPr>
            <a:spLocks noGrp="1"/>
          </p:cNvSpPr>
          <p:nvPr>
            <p:ph type="ftr" sz="quarter" idx="11"/>
          </p:nvPr>
        </p:nvSpPr>
        <p:spPr/>
        <p:txBody>
          <a:bodyPr/>
          <a:lstStyle/>
          <a:p>
            <a:r>
              <a:rPr lang="en-US"/>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66</a:t>
            </a:fld>
            <a:endParaRPr lang="en-US"/>
          </a:p>
        </p:txBody>
      </p:sp>
    </p:spTree>
    <p:extLst>
      <p:ext uri="{BB962C8B-B14F-4D97-AF65-F5344CB8AC3E}">
        <p14:creationId xmlns:p14="http://schemas.microsoft.com/office/powerpoint/2010/main" val="32680690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15B25AE-AC66-CE46-817F-1ED9D433258D}"/>
              </a:ext>
            </a:extLst>
          </p:cNvPr>
          <p:cNvSpPr>
            <a:spLocks noGrp="1"/>
          </p:cNvSpPr>
          <p:nvPr>
            <p:ph type="title"/>
          </p:nvPr>
        </p:nvSpPr>
        <p:spPr/>
        <p:txBody>
          <a:bodyPr>
            <a:normAutofit/>
          </a:bodyPr>
          <a:lstStyle/>
          <a:p>
            <a:pPr algn="ctr"/>
            <a:r>
              <a:rPr lang="en-US" altLang="en-US" sz="4000" b="1" dirty="0">
                <a:latin typeface="Franklin Gothic" panose="02000003060000020004" pitchFamily="2" charset="0"/>
              </a:rPr>
              <a:t>Voted Bond Issues – cont’d</a:t>
            </a:r>
            <a:endParaRPr lang="en-US" sz="4000" b="1" dirty="0">
              <a:latin typeface="Franklin Gothic" panose="02000003060000020004" pitchFamily="2" charset="0"/>
            </a:endParaRPr>
          </a:p>
        </p:txBody>
      </p:sp>
      <p:sp>
        <p:nvSpPr>
          <p:cNvPr id="3" name="Content Placeholder 2"/>
          <p:cNvSpPr>
            <a:spLocks noGrp="1"/>
          </p:cNvSpPr>
          <p:nvPr>
            <p:ph idx="1"/>
          </p:nvPr>
        </p:nvSpPr>
        <p:spPr>
          <a:xfrm>
            <a:off x="1021080" y="1426464"/>
            <a:ext cx="10504170" cy="4023360"/>
          </a:xfrm>
        </p:spPr>
        <p:txBody>
          <a:bodyPr>
            <a:normAutofit fontScale="92500"/>
          </a:bodyPr>
          <a:lstStyle/>
          <a:p>
            <a:pPr marL="164592" indent="0" fontAlgn="base">
              <a:lnSpc>
                <a:spcPct val="100000"/>
              </a:lnSpc>
              <a:spcBef>
                <a:spcPts val="600"/>
              </a:spcBef>
              <a:spcAft>
                <a:spcPts val="0"/>
              </a:spcAft>
              <a:buNone/>
            </a:pPr>
            <a:r>
              <a:rPr lang="en-US" altLang="en-US" sz="2800" b="1" dirty="0">
                <a:solidFill>
                  <a:schemeClr val="tx1"/>
                </a:solidFill>
              </a:rPr>
              <a:t>Permissible Uses of Proceeds</a:t>
            </a:r>
            <a:r>
              <a:rPr lang="en-US" altLang="en-US" sz="2600" b="1" dirty="0">
                <a:solidFill>
                  <a:schemeClr val="tx1"/>
                </a:solidFill>
              </a:rPr>
              <a:t>, cont’d</a:t>
            </a:r>
          </a:p>
          <a:p>
            <a:pPr lvl="2">
              <a:lnSpc>
                <a:spcPct val="100000"/>
              </a:lnSpc>
              <a:spcBef>
                <a:spcPts val="600"/>
              </a:spcBef>
              <a:spcAft>
                <a:spcPts val="0"/>
              </a:spcAft>
            </a:pPr>
            <a:r>
              <a:rPr lang="en-US" altLang="en-US" sz="2400" b="1" dirty="0">
                <a:solidFill>
                  <a:srgbClr val="0070C0"/>
                </a:solidFill>
              </a:rPr>
              <a:t>Purchasing "technology", which is limited to: (2012 Bond)</a:t>
            </a:r>
          </a:p>
          <a:p>
            <a:pPr lvl="4">
              <a:lnSpc>
                <a:spcPct val="100000"/>
              </a:lnSpc>
              <a:spcBef>
                <a:spcPts val="600"/>
              </a:spcBef>
              <a:spcAft>
                <a:spcPts val="0"/>
              </a:spcAft>
            </a:pPr>
            <a:r>
              <a:rPr lang="en-US" altLang="en-US" sz="2400" dirty="0">
                <a:solidFill>
                  <a:srgbClr val="0070C0"/>
                </a:solidFill>
              </a:rPr>
              <a:t>Hardware and communication devices that transmit, receive or compute information for pupil instructional purposes</a:t>
            </a:r>
          </a:p>
          <a:p>
            <a:pPr lvl="4">
              <a:lnSpc>
                <a:spcPct val="100000"/>
              </a:lnSpc>
              <a:spcBef>
                <a:spcPts val="600"/>
              </a:spcBef>
              <a:spcAft>
                <a:spcPts val="0"/>
              </a:spcAft>
            </a:pPr>
            <a:r>
              <a:rPr lang="en-US" altLang="en-US" sz="2400" dirty="0">
                <a:solidFill>
                  <a:srgbClr val="0070C0"/>
                </a:solidFill>
              </a:rPr>
              <a:t>The initial purchase of operating system software and/or customized application software, accompanying the purchase of such hardware and communication devices</a:t>
            </a:r>
          </a:p>
          <a:p>
            <a:pPr lvl="4">
              <a:lnSpc>
                <a:spcPct val="100000"/>
              </a:lnSpc>
              <a:spcBef>
                <a:spcPts val="600"/>
              </a:spcBef>
              <a:spcAft>
                <a:spcPts val="0"/>
              </a:spcAft>
            </a:pPr>
            <a:r>
              <a:rPr lang="en-US" altLang="en-US" sz="2400" dirty="0">
                <a:solidFill>
                  <a:srgbClr val="0070C0"/>
                </a:solidFill>
              </a:rPr>
              <a:t>The cost of the design and installation of the technology items listed above</a:t>
            </a:r>
          </a:p>
          <a:p>
            <a:pPr lvl="2">
              <a:lnSpc>
                <a:spcPct val="100000"/>
              </a:lnSpc>
              <a:spcBef>
                <a:spcPts val="600"/>
              </a:spcBef>
              <a:spcAft>
                <a:spcPts val="0"/>
              </a:spcAft>
            </a:pPr>
            <a:r>
              <a:rPr lang="en-US" altLang="en-US" sz="2400" dirty="0">
                <a:solidFill>
                  <a:schemeClr val="tx1"/>
                </a:solidFill>
              </a:rPr>
              <a:t>Refunding all or part of outstanding bond issues</a:t>
            </a:r>
          </a:p>
          <a:p>
            <a:pPr lvl="2">
              <a:lnSpc>
                <a:spcPct val="100000"/>
              </a:lnSpc>
              <a:spcBef>
                <a:spcPts val="600"/>
              </a:spcBef>
              <a:spcAft>
                <a:spcPts val="0"/>
              </a:spcAft>
              <a:buNone/>
            </a:pPr>
            <a:endParaRPr lang="en-US" altLang="en-US" sz="2400" dirty="0"/>
          </a:p>
          <a:p>
            <a:pPr>
              <a:lnSpc>
                <a:spcPct val="100000"/>
              </a:lnSpc>
              <a:spcBef>
                <a:spcPts val="600"/>
              </a:spcBef>
              <a:spcAft>
                <a:spcPts val="0"/>
              </a:spcAft>
            </a:pPr>
            <a:endParaRPr lang="en-US" sz="2400" dirty="0"/>
          </a:p>
        </p:txBody>
      </p:sp>
      <p:sp>
        <p:nvSpPr>
          <p:cNvPr id="4" name="Date Placeholder 3"/>
          <p:cNvSpPr>
            <a:spLocks noGrp="1"/>
          </p:cNvSpPr>
          <p:nvPr>
            <p:ph type="dt" sz="half" idx="10"/>
          </p:nvPr>
        </p:nvSpPr>
        <p:spPr/>
        <p:txBody>
          <a:bodyPr/>
          <a:lstStyle/>
          <a:p>
            <a:r>
              <a:rPr lang="en-US" dirty="0"/>
              <a:t>December </a:t>
            </a:r>
            <a:r>
              <a:rPr lang="en-US" dirty="0" smtClean="0"/>
              <a:t>19, </a:t>
            </a:r>
            <a:r>
              <a:rPr lang="en-US" dirty="0"/>
              <a:t>2018</a:t>
            </a:r>
          </a:p>
        </p:txBody>
      </p:sp>
      <p:sp>
        <p:nvSpPr>
          <p:cNvPr id="5" name="Footer Placeholder 4"/>
          <p:cNvSpPr>
            <a:spLocks noGrp="1"/>
          </p:cNvSpPr>
          <p:nvPr>
            <p:ph type="ftr" sz="quarter" idx="11"/>
          </p:nvPr>
        </p:nvSpPr>
        <p:spPr/>
        <p:txBody>
          <a:bodyPr/>
          <a:lstStyle/>
          <a:p>
            <a:r>
              <a:rPr lang="en-US"/>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67</a:t>
            </a:fld>
            <a:endParaRPr lang="en-US"/>
          </a:p>
        </p:txBody>
      </p:sp>
    </p:spTree>
    <p:extLst>
      <p:ext uri="{BB962C8B-B14F-4D97-AF65-F5344CB8AC3E}">
        <p14:creationId xmlns:p14="http://schemas.microsoft.com/office/powerpoint/2010/main" val="17612695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15C8C17-ACB8-2247-A016-2783B31DF26B}"/>
              </a:ext>
            </a:extLst>
          </p:cNvPr>
          <p:cNvSpPr>
            <a:spLocks noGrp="1"/>
          </p:cNvSpPr>
          <p:nvPr>
            <p:ph type="title"/>
          </p:nvPr>
        </p:nvSpPr>
        <p:spPr/>
        <p:txBody>
          <a:bodyPr>
            <a:normAutofit/>
          </a:bodyPr>
          <a:lstStyle/>
          <a:p>
            <a:pPr algn="ctr"/>
            <a:r>
              <a:rPr lang="en-US" altLang="en-US" sz="4000" b="1" dirty="0">
                <a:latin typeface="Franklin Gothic" panose="02000003060000020004" pitchFamily="2" charset="0"/>
              </a:rPr>
              <a:t>Voted Bond Issues – cont’d</a:t>
            </a:r>
            <a:endParaRPr lang="en-US" sz="4000" b="1" dirty="0">
              <a:latin typeface="Franklin Gothic" panose="02000003060000020004" pitchFamily="2" charset="0"/>
            </a:endParaRPr>
          </a:p>
        </p:txBody>
      </p:sp>
      <p:sp>
        <p:nvSpPr>
          <p:cNvPr id="3" name="Content Placeholder 2"/>
          <p:cNvSpPr>
            <a:spLocks noGrp="1"/>
          </p:cNvSpPr>
          <p:nvPr>
            <p:ph idx="1"/>
          </p:nvPr>
        </p:nvSpPr>
        <p:spPr>
          <a:xfrm>
            <a:off x="1097280" y="1483614"/>
            <a:ext cx="10058400" cy="4023360"/>
          </a:xfrm>
        </p:spPr>
        <p:txBody>
          <a:bodyPr>
            <a:normAutofit/>
          </a:bodyPr>
          <a:lstStyle/>
          <a:p>
            <a:r>
              <a:rPr lang="en-US" altLang="en-US" sz="2800" b="1" dirty="0">
                <a:solidFill>
                  <a:schemeClr val="tx1"/>
                </a:solidFill>
              </a:rPr>
              <a:t>Maximum Bond Term – 30 years</a:t>
            </a:r>
          </a:p>
          <a:p>
            <a:pPr lvl="2">
              <a:lnSpc>
                <a:spcPct val="100000"/>
              </a:lnSpc>
              <a:spcBef>
                <a:spcPts val="600"/>
              </a:spcBef>
              <a:spcAft>
                <a:spcPts val="0"/>
              </a:spcAft>
            </a:pPr>
            <a:r>
              <a:rPr lang="en-US" altLang="en-US" sz="2400" dirty="0">
                <a:solidFill>
                  <a:schemeClr val="tx1"/>
                </a:solidFill>
              </a:rPr>
              <a:t>Further limited by the estimated useful life of the improvements</a:t>
            </a:r>
          </a:p>
          <a:p>
            <a:pPr lvl="3">
              <a:lnSpc>
                <a:spcPct val="100000"/>
              </a:lnSpc>
              <a:spcBef>
                <a:spcPts val="600"/>
              </a:spcBef>
              <a:spcAft>
                <a:spcPts val="0"/>
              </a:spcAft>
            </a:pPr>
            <a:r>
              <a:rPr lang="en-US" altLang="en-US" sz="2400" dirty="0">
                <a:solidFill>
                  <a:schemeClr val="tx1"/>
                </a:solidFill>
              </a:rPr>
              <a:t>Examples of estimated useful lives:</a:t>
            </a:r>
          </a:p>
          <a:p>
            <a:pPr lvl="4">
              <a:lnSpc>
                <a:spcPct val="100000"/>
              </a:lnSpc>
              <a:spcBef>
                <a:spcPts val="600"/>
              </a:spcBef>
              <a:spcAft>
                <a:spcPts val="0"/>
              </a:spcAft>
            </a:pPr>
            <a:r>
              <a:rPr lang="en-US" altLang="en-US" sz="2400" dirty="0">
                <a:solidFill>
                  <a:schemeClr val="tx1"/>
                </a:solidFill>
              </a:rPr>
              <a:t>School buses – 6 years</a:t>
            </a:r>
          </a:p>
          <a:p>
            <a:pPr lvl="4">
              <a:lnSpc>
                <a:spcPct val="100000"/>
              </a:lnSpc>
              <a:spcBef>
                <a:spcPts val="600"/>
              </a:spcBef>
              <a:spcAft>
                <a:spcPts val="0"/>
              </a:spcAft>
            </a:pPr>
            <a:r>
              <a:rPr lang="en-US" altLang="en-US" sz="2400" dirty="0">
                <a:solidFill>
                  <a:schemeClr val="tx1"/>
                </a:solidFill>
              </a:rPr>
              <a:t>Loose furnishings and equipment – 10 years</a:t>
            </a:r>
          </a:p>
          <a:p>
            <a:pPr lvl="4">
              <a:lnSpc>
                <a:spcPct val="100000"/>
              </a:lnSpc>
              <a:spcBef>
                <a:spcPts val="600"/>
              </a:spcBef>
              <a:spcAft>
                <a:spcPts val="0"/>
              </a:spcAft>
            </a:pPr>
            <a:r>
              <a:rPr lang="en-US" altLang="en-US" sz="2400" dirty="0">
                <a:solidFill>
                  <a:schemeClr val="tx1"/>
                </a:solidFill>
              </a:rPr>
              <a:t>Technology – 5 years</a:t>
            </a:r>
          </a:p>
        </p:txBody>
      </p:sp>
      <p:sp>
        <p:nvSpPr>
          <p:cNvPr id="4" name="Date Placeholder 3"/>
          <p:cNvSpPr>
            <a:spLocks noGrp="1"/>
          </p:cNvSpPr>
          <p:nvPr>
            <p:ph type="dt" sz="half" idx="10"/>
          </p:nvPr>
        </p:nvSpPr>
        <p:spPr/>
        <p:txBody>
          <a:bodyPr/>
          <a:lstStyle/>
          <a:p>
            <a:r>
              <a:rPr lang="en-US" dirty="0"/>
              <a:t>December </a:t>
            </a:r>
            <a:r>
              <a:rPr lang="en-US" dirty="0" smtClean="0"/>
              <a:t>19, </a:t>
            </a:r>
            <a:r>
              <a:rPr lang="en-US" dirty="0"/>
              <a:t>2018</a:t>
            </a:r>
          </a:p>
        </p:txBody>
      </p:sp>
      <p:sp>
        <p:nvSpPr>
          <p:cNvPr id="5" name="Footer Placeholder 4"/>
          <p:cNvSpPr>
            <a:spLocks noGrp="1"/>
          </p:cNvSpPr>
          <p:nvPr>
            <p:ph type="ftr" sz="quarter" idx="11"/>
          </p:nvPr>
        </p:nvSpPr>
        <p:spPr/>
        <p:txBody>
          <a:bodyPr/>
          <a:lstStyle/>
          <a:p>
            <a:r>
              <a:rPr lang="en-US"/>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68</a:t>
            </a:fld>
            <a:endParaRPr lang="en-US"/>
          </a:p>
        </p:txBody>
      </p:sp>
    </p:spTree>
    <p:extLst>
      <p:ext uri="{BB962C8B-B14F-4D97-AF65-F5344CB8AC3E}">
        <p14:creationId xmlns:p14="http://schemas.microsoft.com/office/powerpoint/2010/main" val="30956941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08EB41-60CF-E74A-B426-0CEB294FEF1F}"/>
              </a:ext>
            </a:extLst>
          </p:cNvPr>
          <p:cNvSpPr>
            <a:spLocks noGrp="1"/>
          </p:cNvSpPr>
          <p:nvPr>
            <p:ph type="title"/>
          </p:nvPr>
        </p:nvSpPr>
        <p:spPr/>
        <p:txBody>
          <a:bodyPr>
            <a:normAutofit/>
          </a:bodyPr>
          <a:lstStyle/>
          <a:p>
            <a:pPr algn="ctr"/>
            <a:r>
              <a:rPr lang="en-US" altLang="en-US" sz="4000" b="1" dirty="0">
                <a:latin typeface="Franklin Gothic" panose="02000003060000020004" pitchFamily="2" charset="0"/>
              </a:rPr>
              <a:t>Voted Bond Issues – cont’d</a:t>
            </a:r>
            <a:endParaRPr lang="en-US" sz="4000" b="1" dirty="0">
              <a:latin typeface="Franklin Gothic" panose="02000003060000020004" pitchFamily="2" charset="0"/>
            </a:endParaRPr>
          </a:p>
        </p:txBody>
      </p:sp>
      <p:sp>
        <p:nvSpPr>
          <p:cNvPr id="3" name="Content Placeholder 2"/>
          <p:cNvSpPr>
            <a:spLocks noGrp="1"/>
          </p:cNvSpPr>
          <p:nvPr>
            <p:ph idx="1"/>
          </p:nvPr>
        </p:nvSpPr>
        <p:spPr>
          <a:xfrm>
            <a:off x="1109969" y="1426634"/>
            <a:ext cx="10058400" cy="4023360"/>
          </a:xfrm>
        </p:spPr>
        <p:txBody>
          <a:bodyPr>
            <a:normAutofit/>
          </a:bodyPr>
          <a:lstStyle/>
          <a:p>
            <a:pPr algn="just">
              <a:lnSpc>
                <a:spcPct val="100000"/>
              </a:lnSpc>
              <a:spcBef>
                <a:spcPts val="600"/>
              </a:spcBef>
              <a:spcAft>
                <a:spcPts val="0"/>
              </a:spcAft>
            </a:pPr>
            <a:r>
              <a:rPr lang="en-US" altLang="en-US" sz="2800" b="1" dirty="0">
                <a:solidFill>
                  <a:schemeClr val="tx1"/>
                </a:solidFill>
              </a:rPr>
              <a:t>Subject to the Construction Fund Audit Requirement</a:t>
            </a:r>
          </a:p>
          <a:p>
            <a:pPr lvl="1" algn="just">
              <a:lnSpc>
                <a:spcPct val="100000"/>
              </a:lnSpc>
              <a:spcBef>
                <a:spcPts val="600"/>
              </a:spcBef>
              <a:spcAft>
                <a:spcPts val="0"/>
              </a:spcAft>
            </a:pPr>
            <a:r>
              <a:rPr lang="en-US" altLang="en-US" sz="2400" dirty="0">
                <a:solidFill>
                  <a:schemeClr val="tx1"/>
                </a:solidFill>
              </a:rPr>
              <a:t>Bond proceeds may be used only for the projects described in the ballot proposition</a:t>
            </a:r>
          </a:p>
          <a:p>
            <a:pPr lvl="1" algn="just">
              <a:lnSpc>
                <a:spcPct val="100000"/>
              </a:lnSpc>
              <a:spcBef>
                <a:spcPts val="600"/>
              </a:spcBef>
              <a:spcAft>
                <a:spcPts val="0"/>
              </a:spcAft>
            </a:pPr>
            <a:r>
              <a:rPr lang="en-US" altLang="en-US" sz="2400" dirty="0">
                <a:solidFill>
                  <a:schemeClr val="tx1"/>
                </a:solidFill>
              </a:rPr>
              <a:t>For each series of bonds issued, a school district shall have an independent audit of its bonding activities conducted within 120 days after the date the last certificate of substantial completion is executed for all projects financed by bond proceeds</a:t>
            </a:r>
          </a:p>
        </p:txBody>
      </p:sp>
      <p:sp>
        <p:nvSpPr>
          <p:cNvPr id="4" name="Date Placeholder 3"/>
          <p:cNvSpPr>
            <a:spLocks noGrp="1"/>
          </p:cNvSpPr>
          <p:nvPr>
            <p:ph type="dt" sz="half" idx="10"/>
          </p:nvPr>
        </p:nvSpPr>
        <p:spPr/>
        <p:txBody>
          <a:bodyPr/>
          <a:lstStyle/>
          <a:p>
            <a:r>
              <a:rPr lang="en-US" dirty="0"/>
              <a:t>December </a:t>
            </a:r>
            <a:r>
              <a:rPr lang="en-US" dirty="0" smtClean="0"/>
              <a:t>19, </a:t>
            </a:r>
            <a:r>
              <a:rPr lang="en-US" dirty="0"/>
              <a:t>2018</a:t>
            </a:r>
          </a:p>
        </p:txBody>
      </p:sp>
      <p:sp>
        <p:nvSpPr>
          <p:cNvPr id="5" name="Footer Placeholder 4"/>
          <p:cNvSpPr>
            <a:spLocks noGrp="1"/>
          </p:cNvSpPr>
          <p:nvPr>
            <p:ph type="ftr" sz="quarter" idx="11"/>
          </p:nvPr>
        </p:nvSpPr>
        <p:spPr/>
        <p:txBody>
          <a:bodyPr/>
          <a:lstStyle/>
          <a:p>
            <a:r>
              <a:rPr lang="en-US"/>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69</a:t>
            </a:fld>
            <a:endParaRPr lang="en-US"/>
          </a:p>
        </p:txBody>
      </p:sp>
    </p:spTree>
    <p:extLst>
      <p:ext uri="{BB962C8B-B14F-4D97-AF65-F5344CB8AC3E}">
        <p14:creationId xmlns:p14="http://schemas.microsoft.com/office/powerpoint/2010/main" val="5732048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4000" b="1" spc="0" dirty="0">
                <a:latin typeface="Franklin Gothic" charset="0"/>
                <a:ea typeface="Franklin Gothic" charset="0"/>
                <a:cs typeface="Franklin Gothic" charset="0"/>
              </a:rPr>
              <a:t>AAPS Facilities Overview</a:t>
            </a: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7</a:t>
            </a:fld>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551287738"/>
              </p:ext>
            </p:extLst>
          </p:nvPr>
        </p:nvGraphicFramePr>
        <p:xfrm>
          <a:off x="6293415" y="1878537"/>
          <a:ext cx="5128078" cy="2149740"/>
        </p:xfrm>
        <a:graphic>
          <a:graphicData uri="http://schemas.openxmlformats.org/drawingml/2006/table">
            <a:tbl>
              <a:tblPr>
                <a:tableStyleId>{5C22544A-7EE6-4342-B048-85BDC9FD1C3A}</a:tableStyleId>
              </a:tblPr>
              <a:tblGrid>
                <a:gridCol w="3756478">
                  <a:extLst>
                    <a:ext uri="{9D8B030D-6E8A-4147-A177-3AD203B41FA5}">
                      <a16:colId xmlns:a16="http://schemas.microsoft.com/office/drawing/2014/main" val="886016807"/>
                    </a:ext>
                  </a:extLst>
                </a:gridCol>
                <a:gridCol w="1371600">
                  <a:extLst>
                    <a:ext uri="{9D8B030D-6E8A-4147-A177-3AD203B41FA5}">
                      <a16:colId xmlns:a16="http://schemas.microsoft.com/office/drawing/2014/main" val="1570012575"/>
                    </a:ext>
                  </a:extLst>
                </a:gridCol>
              </a:tblGrid>
              <a:tr h="382570">
                <a:tc>
                  <a:txBody>
                    <a:bodyPr/>
                    <a:lstStyle/>
                    <a:p>
                      <a:pPr algn="ctr" fontAlgn="b"/>
                      <a:r>
                        <a:rPr lang="en-US" sz="2000" b="0" u="none" strike="noStrike" dirty="0">
                          <a:effectLst/>
                          <a:latin typeface="Arial" panose="020B0604020202020204" pitchFamily="34" charset="0"/>
                          <a:cs typeface="Arial" panose="020B0604020202020204" pitchFamily="34" charset="0"/>
                        </a:rPr>
                        <a:t>Number of Principal Buildings</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472" marR="7472" marT="74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u="none" strike="noStrike" dirty="0">
                          <a:effectLst/>
                          <a:latin typeface="Arial" panose="020B0604020202020204" pitchFamily="34" charset="0"/>
                          <a:cs typeface="Arial" panose="020B0604020202020204" pitchFamily="34" charset="0"/>
                        </a:rPr>
                        <a:t> 35</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472" marR="7472" marT="74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868450"/>
                  </a:ext>
                </a:extLst>
              </a:tr>
              <a:tr h="353222">
                <a:tc>
                  <a:txBody>
                    <a:bodyPr/>
                    <a:lstStyle/>
                    <a:p>
                      <a:pPr algn="ctr" fontAlgn="b"/>
                      <a:r>
                        <a:rPr lang="en-US" sz="2000" b="0" u="none" strike="noStrike" dirty="0">
                          <a:effectLst/>
                          <a:latin typeface="Arial" panose="020B0604020202020204" pitchFamily="34" charset="0"/>
                          <a:cs typeface="Arial" panose="020B0604020202020204" pitchFamily="34" charset="0"/>
                        </a:rPr>
                        <a:t>Total Square Footage</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472" marR="7472" marT="74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u="none" strike="noStrike" dirty="0">
                          <a:effectLst/>
                          <a:latin typeface="Arial" panose="020B0604020202020204" pitchFamily="34" charset="0"/>
                          <a:cs typeface="Arial" panose="020B0604020202020204" pitchFamily="34" charset="0"/>
                        </a:rPr>
                        <a:t>3,476,090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472" marR="7472" marT="74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7216203"/>
                  </a:ext>
                </a:extLst>
              </a:tr>
              <a:tr h="382570">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Average Age of Buildings</a:t>
                      </a:r>
                    </a:p>
                  </a:txBody>
                  <a:tcPr marL="7472" marR="7472" marT="74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i="0" u="none" strike="noStrike" dirty="0">
                          <a:solidFill>
                            <a:srgbClr val="000000"/>
                          </a:solidFill>
                          <a:effectLst/>
                          <a:latin typeface="Arial" panose="020B0604020202020204" pitchFamily="34" charset="0"/>
                          <a:cs typeface="Arial" panose="020B0604020202020204" pitchFamily="34" charset="0"/>
                        </a:rPr>
                        <a:t>63 years</a:t>
                      </a:r>
                    </a:p>
                  </a:txBody>
                  <a:tcPr marL="7472" marR="7472" marT="74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9801897"/>
                  </a:ext>
                </a:extLst>
              </a:tr>
              <a:tr h="337374">
                <a:tc>
                  <a:txBody>
                    <a:bodyPr/>
                    <a:lstStyle/>
                    <a:p>
                      <a:pPr algn="ctr" fontAlgn="b"/>
                      <a:r>
                        <a:rPr lang="en-US" sz="2000" b="0" u="none" strike="noStrike" dirty="0">
                          <a:effectLst/>
                          <a:latin typeface="Arial" panose="020B0604020202020204" pitchFamily="34" charset="0"/>
                          <a:cs typeface="Arial" panose="020B0604020202020204" pitchFamily="34" charset="0"/>
                        </a:rPr>
                        <a:t>Total Acreage</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472" marR="7472" marT="74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u="none" strike="noStrike" dirty="0">
                          <a:effectLst/>
                          <a:latin typeface="Arial" panose="020B0604020202020204" pitchFamily="34" charset="0"/>
                          <a:cs typeface="Arial" panose="020B0604020202020204" pitchFamily="34" charset="0"/>
                        </a:rPr>
                        <a:t>762</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472" marR="7472" marT="74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578946"/>
                  </a:ext>
                </a:extLst>
              </a:tr>
              <a:tr h="297198">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Number of Students</a:t>
                      </a:r>
                    </a:p>
                  </a:txBody>
                  <a:tcPr marL="7472" marR="7472" marT="74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i="0" u="none" strike="noStrike" dirty="0">
                          <a:solidFill>
                            <a:srgbClr val="000000"/>
                          </a:solidFill>
                          <a:effectLst/>
                          <a:latin typeface="Arial" panose="020B0604020202020204" pitchFamily="34" charset="0"/>
                          <a:cs typeface="Arial" panose="020B0604020202020204" pitchFamily="34" charset="0"/>
                        </a:rPr>
                        <a:t>18,434</a:t>
                      </a:r>
                    </a:p>
                  </a:txBody>
                  <a:tcPr marL="7472" marR="7472" marT="74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5970071"/>
                  </a:ext>
                </a:extLst>
              </a:tr>
              <a:tr h="381732">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Approximate Number of Staff</a:t>
                      </a:r>
                    </a:p>
                  </a:txBody>
                  <a:tcPr marL="7472" marR="7472" marT="74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i="0" u="none" strike="noStrike" dirty="0">
                          <a:solidFill>
                            <a:srgbClr val="000000"/>
                          </a:solidFill>
                          <a:effectLst/>
                          <a:latin typeface="Arial" panose="020B0604020202020204" pitchFamily="34" charset="0"/>
                          <a:cs typeface="Arial" panose="020B0604020202020204" pitchFamily="34" charset="0"/>
                        </a:rPr>
                        <a:t>2,400</a:t>
                      </a:r>
                    </a:p>
                  </a:txBody>
                  <a:tcPr marL="7472" marR="7472" marT="74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3093191"/>
                  </a:ext>
                </a:extLst>
              </a:tr>
            </a:tbl>
          </a:graphicData>
        </a:graphic>
      </p:graphicFrame>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3381" y="1024932"/>
            <a:ext cx="4970865" cy="509343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26388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DF776BC-5F73-1D4D-B72B-290E50448307}"/>
              </a:ext>
            </a:extLst>
          </p:cNvPr>
          <p:cNvSpPr>
            <a:spLocks noGrp="1"/>
          </p:cNvSpPr>
          <p:nvPr>
            <p:ph type="title"/>
          </p:nvPr>
        </p:nvSpPr>
        <p:spPr/>
        <p:txBody>
          <a:bodyPr>
            <a:normAutofit/>
          </a:bodyPr>
          <a:lstStyle/>
          <a:p>
            <a:pPr algn="ctr"/>
            <a:r>
              <a:rPr lang="en-US" altLang="en-US" sz="4000" b="1" dirty="0">
                <a:latin typeface="Franklin Gothic" panose="02000003060000020004" pitchFamily="2" charset="0"/>
              </a:rPr>
              <a:t>Voted Bond Issues – cont’d</a:t>
            </a:r>
            <a:endParaRPr lang="en-US" sz="4000" b="1" dirty="0">
              <a:latin typeface="Franklin Gothic" panose="02000003060000020004" pitchFamily="2" charset="0"/>
            </a:endParaRPr>
          </a:p>
        </p:txBody>
      </p:sp>
      <p:sp>
        <p:nvSpPr>
          <p:cNvPr id="3" name="Content Placeholder 2"/>
          <p:cNvSpPr>
            <a:spLocks noGrp="1"/>
          </p:cNvSpPr>
          <p:nvPr>
            <p:ph idx="1"/>
          </p:nvPr>
        </p:nvSpPr>
        <p:spPr>
          <a:xfrm>
            <a:off x="1097280" y="1426464"/>
            <a:ext cx="10058400" cy="4023360"/>
          </a:xfrm>
        </p:spPr>
        <p:txBody>
          <a:bodyPr>
            <a:normAutofit lnSpcReduction="10000"/>
          </a:bodyPr>
          <a:lstStyle/>
          <a:p>
            <a:pPr>
              <a:lnSpc>
                <a:spcPct val="100000"/>
              </a:lnSpc>
              <a:spcBef>
                <a:spcPts val="600"/>
              </a:spcBef>
              <a:spcAft>
                <a:spcPts val="0"/>
              </a:spcAft>
            </a:pPr>
            <a:r>
              <a:rPr lang="en-US" altLang="en-US" sz="2800" b="1" dirty="0">
                <a:solidFill>
                  <a:schemeClr val="tx1"/>
                </a:solidFill>
              </a:rPr>
              <a:t>Subject to the Construction Fund Audit Requirement</a:t>
            </a:r>
            <a:r>
              <a:rPr lang="en-US" altLang="en-US" sz="2400" dirty="0">
                <a:solidFill>
                  <a:schemeClr val="tx1"/>
                </a:solidFill>
              </a:rPr>
              <a:t>, cont’d</a:t>
            </a:r>
          </a:p>
          <a:p>
            <a:pPr lvl="1">
              <a:lnSpc>
                <a:spcPct val="100000"/>
              </a:lnSpc>
              <a:spcBef>
                <a:spcPts val="600"/>
              </a:spcBef>
              <a:spcAft>
                <a:spcPts val="0"/>
              </a:spcAft>
            </a:pPr>
            <a:r>
              <a:rPr lang="en-US" altLang="en-US" sz="2400" dirty="0">
                <a:solidFill>
                  <a:schemeClr val="tx1"/>
                </a:solidFill>
              </a:rPr>
              <a:t>The school district shall submit the report to Treasury:</a:t>
            </a:r>
          </a:p>
          <a:p>
            <a:pPr lvl="2">
              <a:lnSpc>
                <a:spcPct val="100000"/>
              </a:lnSpc>
              <a:spcBef>
                <a:spcPts val="600"/>
              </a:spcBef>
              <a:spcAft>
                <a:spcPts val="0"/>
              </a:spcAft>
            </a:pPr>
            <a:r>
              <a:rPr lang="en-US" altLang="en-US" sz="2400" dirty="0">
                <a:solidFill>
                  <a:schemeClr val="tx1"/>
                </a:solidFill>
              </a:rPr>
              <a:t>Within 150 days after completion of all projects; or</a:t>
            </a:r>
          </a:p>
          <a:p>
            <a:pPr lvl="2">
              <a:lnSpc>
                <a:spcPct val="100000"/>
              </a:lnSpc>
              <a:spcBef>
                <a:spcPts val="600"/>
              </a:spcBef>
              <a:spcAft>
                <a:spcPts val="0"/>
              </a:spcAft>
            </a:pPr>
            <a:r>
              <a:rPr lang="en-US" altLang="en-US" sz="2400" dirty="0">
                <a:solidFill>
                  <a:schemeClr val="tx1"/>
                </a:solidFill>
              </a:rPr>
              <a:t>As part of the school district's annual audit for the next ended fiscal year</a:t>
            </a:r>
          </a:p>
          <a:p>
            <a:pPr lvl="3">
              <a:lnSpc>
                <a:spcPct val="100000"/>
              </a:lnSpc>
              <a:spcBef>
                <a:spcPts val="600"/>
              </a:spcBef>
              <a:spcAft>
                <a:spcPts val="0"/>
              </a:spcAft>
            </a:pPr>
            <a:r>
              <a:rPr lang="en-US" altLang="en-US" sz="2400" dirty="0">
                <a:solidFill>
                  <a:schemeClr val="tx1"/>
                </a:solidFill>
              </a:rPr>
              <a:t>Letter must be sent to Treasury, within 120 days after substantial completion, requesting this alternative</a:t>
            </a:r>
          </a:p>
          <a:p>
            <a:pPr lvl="1">
              <a:lnSpc>
                <a:spcPct val="100000"/>
              </a:lnSpc>
              <a:spcBef>
                <a:spcPts val="600"/>
              </a:spcBef>
              <a:spcAft>
                <a:spcPts val="0"/>
              </a:spcAft>
            </a:pPr>
            <a:r>
              <a:rPr lang="en-US" altLang="en-US" sz="2400" dirty="0">
                <a:solidFill>
                  <a:schemeClr val="tx1"/>
                </a:solidFill>
              </a:rPr>
              <a:t>Alternatively, the school district may engage an auditor to conduct the audit of bonded construction projects on an annual basis</a:t>
            </a:r>
          </a:p>
          <a:p>
            <a:pPr>
              <a:lnSpc>
                <a:spcPct val="100000"/>
              </a:lnSpc>
              <a:spcBef>
                <a:spcPts val="600"/>
              </a:spcBef>
              <a:spcAft>
                <a:spcPts val="0"/>
              </a:spcAft>
            </a:pPr>
            <a:endParaRPr lang="en-US" sz="2400" dirty="0">
              <a:solidFill>
                <a:schemeClr val="tx1"/>
              </a:solidFill>
            </a:endParaRPr>
          </a:p>
        </p:txBody>
      </p:sp>
      <p:sp>
        <p:nvSpPr>
          <p:cNvPr id="4" name="Date Placeholder 3"/>
          <p:cNvSpPr>
            <a:spLocks noGrp="1"/>
          </p:cNvSpPr>
          <p:nvPr>
            <p:ph type="dt" sz="half" idx="10"/>
          </p:nvPr>
        </p:nvSpPr>
        <p:spPr/>
        <p:txBody>
          <a:bodyPr/>
          <a:lstStyle/>
          <a:p>
            <a:r>
              <a:rPr lang="en-US" dirty="0"/>
              <a:t>December </a:t>
            </a:r>
            <a:r>
              <a:rPr lang="en-US" dirty="0" smtClean="0"/>
              <a:t>19, </a:t>
            </a:r>
            <a:r>
              <a:rPr lang="en-US" dirty="0"/>
              <a:t>2018</a:t>
            </a:r>
          </a:p>
        </p:txBody>
      </p:sp>
      <p:sp>
        <p:nvSpPr>
          <p:cNvPr id="5" name="Footer Placeholder 4"/>
          <p:cNvSpPr>
            <a:spLocks noGrp="1"/>
          </p:cNvSpPr>
          <p:nvPr>
            <p:ph type="ftr" sz="quarter" idx="11"/>
          </p:nvPr>
        </p:nvSpPr>
        <p:spPr/>
        <p:txBody>
          <a:bodyPr/>
          <a:lstStyle/>
          <a:p>
            <a:r>
              <a:rPr lang="en-US"/>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70</a:t>
            </a:fld>
            <a:endParaRPr lang="en-US"/>
          </a:p>
        </p:txBody>
      </p:sp>
    </p:spTree>
    <p:extLst>
      <p:ext uri="{BB962C8B-B14F-4D97-AF65-F5344CB8AC3E}">
        <p14:creationId xmlns:p14="http://schemas.microsoft.com/office/powerpoint/2010/main" val="24079384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Current Millage Payment Schedule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41269877"/>
              </p:ext>
            </p:extLst>
          </p:nvPr>
        </p:nvGraphicFramePr>
        <p:xfrm>
          <a:off x="1346660" y="1321719"/>
          <a:ext cx="9401695" cy="4680074"/>
        </p:xfrm>
        <a:graphic>
          <a:graphicData uri="http://schemas.openxmlformats.org/drawingml/2006/table">
            <a:tbl>
              <a:tblPr/>
              <a:tblGrid>
                <a:gridCol w="650461">
                  <a:extLst>
                    <a:ext uri="{9D8B030D-6E8A-4147-A177-3AD203B41FA5}">
                      <a16:colId xmlns:a16="http://schemas.microsoft.com/office/drawing/2014/main" val="1175737857"/>
                    </a:ext>
                  </a:extLst>
                </a:gridCol>
                <a:gridCol w="922639">
                  <a:extLst>
                    <a:ext uri="{9D8B030D-6E8A-4147-A177-3AD203B41FA5}">
                      <a16:colId xmlns:a16="http://schemas.microsoft.com/office/drawing/2014/main" val="3148279531"/>
                    </a:ext>
                  </a:extLst>
                </a:gridCol>
                <a:gridCol w="405962">
                  <a:extLst>
                    <a:ext uri="{9D8B030D-6E8A-4147-A177-3AD203B41FA5}">
                      <a16:colId xmlns:a16="http://schemas.microsoft.com/office/drawing/2014/main" val="3512656728"/>
                    </a:ext>
                  </a:extLst>
                </a:gridCol>
                <a:gridCol w="1757628">
                  <a:extLst>
                    <a:ext uri="{9D8B030D-6E8A-4147-A177-3AD203B41FA5}">
                      <a16:colId xmlns:a16="http://schemas.microsoft.com/office/drawing/2014/main" val="2434812075"/>
                    </a:ext>
                  </a:extLst>
                </a:gridCol>
                <a:gridCol w="535131">
                  <a:extLst>
                    <a:ext uri="{9D8B030D-6E8A-4147-A177-3AD203B41FA5}">
                      <a16:colId xmlns:a16="http://schemas.microsoft.com/office/drawing/2014/main" val="809795454"/>
                    </a:ext>
                  </a:extLst>
                </a:gridCol>
                <a:gridCol w="1033356">
                  <a:extLst>
                    <a:ext uri="{9D8B030D-6E8A-4147-A177-3AD203B41FA5}">
                      <a16:colId xmlns:a16="http://schemas.microsoft.com/office/drawing/2014/main" val="4234955197"/>
                    </a:ext>
                  </a:extLst>
                </a:gridCol>
                <a:gridCol w="516678">
                  <a:extLst>
                    <a:ext uri="{9D8B030D-6E8A-4147-A177-3AD203B41FA5}">
                      <a16:colId xmlns:a16="http://schemas.microsoft.com/office/drawing/2014/main" val="2922666870"/>
                    </a:ext>
                  </a:extLst>
                </a:gridCol>
                <a:gridCol w="1845279">
                  <a:extLst>
                    <a:ext uri="{9D8B030D-6E8A-4147-A177-3AD203B41FA5}">
                      <a16:colId xmlns:a16="http://schemas.microsoft.com/office/drawing/2014/main" val="3431215628"/>
                    </a:ext>
                  </a:extLst>
                </a:gridCol>
                <a:gridCol w="516678">
                  <a:extLst>
                    <a:ext uri="{9D8B030D-6E8A-4147-A177-3AD203B41FA5}">
                      <a16:colId xmlns:a16="http://schemas.microsoft.com/office/drawing/2014/main" val="1010576763"/>
                    </a:ext>
                  </a:extLst>
                </a:gridCol>
                <a:gridCol w="1217883">
                  <a:extLst>
                    <a:ext uri="{9D8B030D-6E8A-4147-A177-3AD203B41FA5}">
                      <a16:colId xmlns:a16="http://schemas.microsoft.com/office/drawing/2014/main" val="935000254"/>
                    </a:ext>
                  </a:extLst>
                </a:gridCol>
              </a:tblGrid>
              <a:tr h="938516">
                <a:tc>
                  <a:txBody>
                    <a:bodyPr/>
                    <a:lstStyle/>
                    <a:p>
                      <a:pPr algn="ctr" fontAlgn="b"/>
                      <a:r>
                        <a:rPr lang="en-US" sz="1400" b="1" i="0" u="none" strike="noStrike" dirty="0">
                          <a:solidFill>
                            <a:srgbClr val="000000"/>
                          </a:solidFill>
                          <a:effectLst/>
                          <a:latin typeface="Calibri" panose="020F0502020204030204" pitchFamily="34" charset="0"/>
                        </a:rPr>
                        <a:t>Levy Year</a:t>
                      </a:r>
                    </a:p>
                  </a:txBody>
                  <a:tcPr marL="9525" marR="9525" marT="9525" marB="0" anchor="b">
                    <a:lnL>
                      <a:noFill/>
                    </a:lnL>
                    <a:lnR>
                      <a:noFill/>
                    </a:lnR>
                    <a:lnT>
                      <a:noFill/>
                    </a:lnT>
                    <a:lnB>
                      <a:noFill/>
                    </a:lnB>
                  </a:tcPr>
                </a:tc>
                <a:tc>
                  <a:txBody>
                    <a:bodyPr/>
                    <a:lstStyle/>
                    <a:p>
                      <a:pPr algn="ctr" fontAlgn="b"/>
                      <a:r>
                        <a:rPr lang="en-US" sz="1400" b="1" i="0" u="none" strike="noStrike">
                          <a:solidFill>
                            <a:srgbClr val="000000"/>
                          </a:solidFill>
                          <a:effectLst/>
                          <a:latin typeface="Calibri" panose="020F0502020204030204" pitchFamily="34" charset="0"/>
                        </a:rPr>
                        <a:t>Fiscal Year End</a:t>
                      </a:r>
                    </a:p>
                  </a:txBody>
                  <a:tcPr marL="9525" marR="9525" marT="9525" marB="0" anchor="b">
                    <a:lnL>
                      <a:noFill/>
                    </a:lnL>
                    <a:lnR>
                      <a:noFill/>
                    </a:lnR>
                    <a:lnT>
                      <a:noFill/>
                    </a:lnT>
                    <a:lnB>
                      <a:noFill/>
                    </a:lnB>
                  </a:tcPr>
                </a:tc>
                <a:tc>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400" b="1" i="0" u="none" strike="noStrike">
                          <a:solidFill>
                            <a:srgbClr val="000000"/>
                          </a:solidFill>
                          <a:effectLst/>
                          <a:latin typeface="Calibri" panose="020F0502020204030204" pitchFamily="34" charset="0"/>
                        </a:rPr>
                        <a:t>Projected Tax Base</a:t>
                      </a:r>
                    </a:p>
                  </a:txBody>
                  <a:tcPr marL="9525" marR="9525" marT="9525" marB="0" anchor="b">
                    <a:lnL>
                      <a:noFill/>
                    </a:lnL>
                    <a:lnR>
                      <a:noFill/>
                    </a:lnR>
                    <a:lnT>
                      <a:noFill/>
                    </a:lnT>
                    <a:lnB>
                      <a:noFill/>
                    </a:lnB>
                  </a:tcPr>
                </a:tc>
                <a:tc>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400" b="1" i="0" u="none" strike="noStrike">
                          <a:solidFill>
                            <a:srgbClr val="000000"/>
                          </a:solidFill>
                          <a:effectLst/>
                          <a:latin typeface="Calibri" panose="020F0502020204030204" pitchFamily="34" charset="0"/>
                        </a:rPr>
                        <a:t>Growth Rate</a:t>
                      </a:r>
                    </a:p>
                  </a:txBody>
                  <a:tcPr marL="9525" marR="9525" marT="9525" marB="0" anchor="b">
                    <a:lnL>
                      <a:noFill/>
                    </a:lnL>
                    <a:lnR>
                      <a:noFill/>
                    </a:lnR>
                    <a:lnT>
                      <a:noFill/>
                    </a:lnT>
                    <a:lnB>
                      <a:noFill/>
                    </a:lnB>
                  </a:tcPr>
                </a:tc>
                <a:tc>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400" b="1" i="0" u="none" strike="noStrike">
                          <a:solidFill>
                            <a:srgbClr val="000000"/>
                          </a:solidFill>
                          <a:effectLst/>
                          <a:latin typeface="Calibri" panose="020F0502020204030204" pitchFamily="34" charset="0"/>
                        </a:rPr>
                        <a:t>Principal and Interest Payments</a:t>
                      </a:r>
                    </a:p>
                  </a:txBody>
                  <a:tcPr marL="9525" marR="9525" marT="9525" marB="0" anchor="b">
                    <a:lnL>
                      <a:noFill/>
                    </a:lnL>
                    <a:lnR>
                      <a:noFill/>
                    </a:lnR>
                    <a:lnT>
                      <a:noFill/>
                    </a:lnT>
                    <a:lnB>
                      <a:noFill/>
                    </a:lnB>
                  </a:tcPr>
                </a:tc>
                <a:tc>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400" b="1" i="0" u="none" strike="noStrike">
                          <a:solidFill>
                            <a:srgbClr val="000000"/>
                          </a:solidFill>
                          <a:effectLst/>
                          <a:latin typeface="Calibri" panose="020F0502020204030204" pitchFamily="34" charset="0"/>
                        </a:rPr>
                        <a:t>Mills Needed All  Debt </a:t>
                      </a:r>
                    </a:p>
                  </a:txBody>
                  <a:tcPr marL="9525" marR="9525" marT="9525" marB="0" anchor="b">
                    <a:lnL>
                      <a:noFill/>
                    </a:lnL>
                    <a:lnR>
                      <a:noFill/>
                    </a:lnR>
                    <a:lnT>
                      <a:noFill/>
                    </a:lnT>
                    <a:lnB>
                      <a:noFill/>
                    </a:lnB>
                  </a:tcPr>
                </a:tc>
                <a:extLst>
                  <a:ext uri="{0D108BD9-81ED-4DB2-BD59-A6C34878D82A}">
                    <a16:rowId xmlns:a16="http://schemas.microsoft.com/office/drawing/2014/main" val="48947904"/>
                  </a:ext>
                </a:extLst>
              </a:tr>
              <a:tr h="262785">
                <a:tc>
                  <a:txBody>
                    <a:bodyPr/>
                    <a:lstStyle/>
                    <a:p>
                      <a:pPr algn="ctr" fontAlgn="b"/>
                      <a:r>
                        <a:rPr lang="en-US" sz="1600" b="0" i="0" u="none" strike="noStrike" dirty="0">
                          <a:solidFill>
                            <a:srgbClr val="000000"/>
                          </a:solidFill>
                          <a:effectLst/>
                          <a:latin typeface="Calibri" panose="020F0502020204030204" pitchFamily="34" charset="0"/>
                        </a:rPr>
                        <a:t>2018</a:t>
                      </a:r>
                    </a:p>
                  </a:txBody>
                  <a:tcPr marL="9525" marR="9525" marT="9525"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2019</a:t>
                      </a:r>
                    </a:p>
                  </a:txBody>
                  <a:tcPr marL="9525" marR="9525" marT="9525" marB="0" anchor="b">
                    <a:lnL>
                      <a:noFill/>
                    </a:lnL>
                    <a:lnR>
                      <a:noFill/>
                    </a:lnR>
                    <a:lnT>
                      <a:noFill/>
                    </a:lnT>
                    <a:lnB>
                      <a:noFill/>
                    </a:lnB>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 $   9,051,605,246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5.19%</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 $          22,176,433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2.45</a:t>
                      </a:r>
                    </a:p>
                  </a:txBody>
                  <a:tcPr marL="9525" marR="9525" marT="9525" marB="0" anchor="b">
                    <a:lnL>
                      <a:noFill/>
                    </a:lnL>
                    <a:lnR>
                      <a:noFill/>
                    </a:lnR>
                    <a:lnT>
                      <a:noFill/>
                    </a:lnT>
                    <a:lnB>
                      <a:noFill/>
                    </a:lnB>
                  </a:tcPr>
                </a:tc>
                <a:extLst>
                  <a:ext uri="{0D108BD9-81ED-4DB2-BD59-A6C34878D82A}">
                    <a16:rowId xmlns:a16="http://schemas.microsoft.com/office/drawing/2014/main" val="1939994247"/>
                  </a:ext>
                </a:extLst>
              </a:tr>
              <a:tr h="262785">
                <a:tc>
                  <a:txBody>
                    <a:bodyPr/>
                    <a:lstStyle/>
                    <a:p>
                      <a:pPr algn="ctr" fontAlgn="b"/>
                      <a:r>
                        <a:rPr lang="en-US" sz="1600" b="0" i="0" u="none" strike="noStrike">
                          <a:solidFill>
                            <a:srgbClr val="000000"/>
                          </a:solidFill>
                          <a:effectLst/>
                          <a:latin typeface="Calibri" panose="020F0502020204030204" pitchFamily="34" charset="0"/>
                        </a:rPr>
                        <a:t>2019</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2020</a:t>
                      </a:r>
                    </a:p>
                  </a:txBody>
                  <a:tcPr marL="9525" marR="9525" marT="9525" marB="0" anchor="b">
                    <a:lnL>
                      <a:noFill/>
                    </a:lnL>
                    <a:lnR>
                      <a:noFill/>
                    </a:lnR>
                    <a:lnT>
                      <a:noFill/>
                    </a:lnT>
                    <a:lnB>
                      <a:noFill/>
                    </a:lnB>
                  </a:tcPr>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 $   9,458,927,482 </a:t>
                      </a: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4.50%</a:t>
                      </a: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 $          22,712,749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FF0000"/>
                          </a:solidFill>
                          <a:effectLst/>
                          <a:latin typeface="Calibri" panose="020F0502020204030204" pitchFamily="34" charset="0"/>
                        </a:rPr>
                        <a:t>2.40</a:t>
                      </a:r>
                    </a:p>
                  </a:txBody>
                  <a:tcPr marL="9525" marR="9525" marT="9525" marB="0" anchor="b">
                    <a:lnL>
                      <a:noFill/>
                    </a:lnL>
                    <a:lnR>
                      <a:noFill/>
                    </a:lnR>
                    <a:lnT>
                      <a:noFill/>
                    </a:lnT>
                    <a:lnB>
                      <a:noFill/>
                    </a:lnB>
                  </a:tcPr>
                </a:tc>
                <a:extLst>
                  <a:ext uri="{0D108BD9-81ED-4DB2-BD59-A6C34878D82A}">
                    <a16:rowId xmlns:a16="http://schemas.microsoft.com/office/drawing/2014/main" val="234268152"/>
                  </a:ext>
                </a:extLst>
              </a:tr>
              <a:tr h="262785">
                <a:tc>
                  <a:txBody>
                    <a:bodyPr/>
                    <a:lstStyle/>
                    <a:p>
                      <a:pPr algn="ctr" fontAlgn="b"/>
                      <a:r>
                        <a:rPr lang="en-US" sz="1600" b="0" i="0" u="none" strike="noStrike">
                          <a:solidFill>
                            <a:srgbClr val="000000"/>
                          </a:solidFill>
                          <a:effectLst/>
                          <a:latin typeface="Calibri" panose="020F0502020204030204" pitchFamily="34" charset="0"/>
                        </a:rPr>
                        <a:t>2020</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2021</a:t>
                      </a:r>
                    </a:p>
                  </a:txBody>
                  <a:tcPr marL="9525" marR="9525" marT="9525" marB="0" anchor="b">
                    <a:lnL>
                      <a:noFill/>
                    </a:lnL>
                    <a:lnR>
                      <a:noFill/>
                    </a:lnR>
                    <a:lnT>
                      <a:noFill/>
                    </a:lnT>
                    <a:lnB>
                      <a:noFill/>
                    </a:lnB>
                  </a:tcPr>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9,695,400,669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2.50%</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 $          21,684,280 </a:t>
                      </a: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a:solidFill>
                            <a:srgbClr val="000000"/>
                          </a:solidFill>
                          <a:effectLst/>
                          <a:latin typeface="Calibri" panose="020F0502020204030204" pitchFamily="34" charset="0"/>
                        </a:rPr>
                        <a:t>2.24</a:t>
                      </a:r>
                    </a:p>
                  </a:txBody>
                  <a:tcPr marL="9525" marR="9525" marT="9525" marB="0" anchor="b">
                    <a:lnL>
                      <a:noFill/>
                    </a:lnL>
                    <a:lnR>
                      <a:noFill/>
                    </a:lnR>
                    <a:lnT>
                      <a:noFill/>
                    </a:lnT>
                    <a:lnB>
                      <a:noFill/>
                    </a:lnB>
                  </a:tcPr>
                </a:tc>
                <a:extLst>
                  <a:ext uri="{0D108BD9-81ED-4DB2-BD59-A6C34878D82A}">
                    <a16:rowId xmlns:a16="http://schemas.microsoft.com/office/drawing/2014/main" val="4225868613"/>
                  </a:ext>
                </a:extLst>
              </a:tr>
              <a:tr h="262785">
                <a:tc>
                  <a:txBody>
                    <a:bodyPr/>
                    <a:lstStyle/>
                    <a:p>
                      <a:pPr algn="ctr" fontAlgn="b"/>
                      <a:r>
                        <a:rPr lang="en-US" sz="1600" b="0" i="0" u="none" strike="noStrike">
                          <a:solidFill>
                            <a:srgbClr val="000000"/>
                          </a:solidFill>
                          <a:effectLst/>
                          <a:latin typeface="Calibri" panose="020F0502020204030204" pitchFamily="34" charset="0"/>
                        </a:rPr>
                        <a:t>2021</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2022</a:t>
                      </a:r>
                    </a:p>
                  </a:txBody>
                  <a:tcPr marL="9525" marR="9525" marT="9525" marB="0" anchor="b">
                    <a:lnL>
                      <a:noFill/>
                    </a:lnL>
                    <a:lnR>
                      <a:noFill/>
                    </a:lnR>
                    <a:lnT>
                      <a:noFill/>
                    </a:lnT>
                    <a:lnB>
                      <a:noFill/>
                    </a:lnB>
                  </a:tcPr>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9,937,785,686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2.50%</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 $          21,660,729 </a:t>
                      </a: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2.18</a:t>
                      </a:r>
                    </a:p>
                  </a:txBody>
                  <a:tcPr marL="9525" marR="9525" marT="9525" marB="0" anchor="b">
                    <a:lnL>
                      <a:noFill/>
                    </a:lnL>
                    <a:lnR>
                      <a:noFill/>
                    </a:lnR>
                    <a:lnT>
                      <a:noFill/>
                    </a:lnT>
                    <a:lnB>
                      <a:noFill/>
                    </a:lnB>
                  </a:tcPr>
                </a:tc>
                <a:extLst>
                  <a:ext uri="{0D108BD9-81ED-4DB2-BD59-A6C34878D82A}">
                    <a16:rowId xmlns:a16="http://schemas.microsoft.com/office/drawing/2014/main" val="3225948729"/>
                  </a:ext>
                </a:extLst>
              </a:tr>
              <a:tr h="262785">
                <a:tc>
                  <a:txBody>
                    <a:bodyPr/>
                    <a:lstStyle/>
                    <a:p>
                      <a:pPr algn="ctr" fontAlgn="b"/>
                      <a:r>
                        <a:rPr lang="en-US" sz="1600" b="0" i="0" u="none" strike="noStrike">
                          <a:solidFill>
                            <a:srgbClr val="000000"/>
                          </a:solidFill>
                          <a:effectLst/>
                          <a:latin typeface="Calibri" panose="020F0502020204030204" pitchFamily="34" charset="0"/>
                        </a:rPr>
                        <a:t>2022</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2023</a:t>
                      </a:r>
                    </a:p>
                  </a:txBody>
                  <a:tcPr marL="9525" marR="9525" marT="9525" marB="0" anchor="b">
                    <a:lnL>
                      <a:noFill/>
                    </a:lnL>
                    <a:lnR>
                      <a:noFill/>
                    </a:lnR>
                    <a:lnT>
                      <a:noFill/>
                    </a:lnT>
                    <a:lnB>
                      <a:noFill/>
                    </a:lnB>
                  </a:tcPr>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$ 10,186,230,328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2.50%</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 $          20,163,949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1.98</a:t>
                      </a:r>
                    </a:p>
                  </a:txBody>
                  <a:tcPr marL="9525" marR="9525" marT="9525" marB="0" anchor="b">
                    <a:lnL>
                      <a:noFill/>
                    </a:lnL>
                    <a:lnR>
                      <a:noFill/>
                    </a:lnR>
                    <a:lnT>
                      <a:noFill/>
                    </a:lnT>
                    <a:lnB>
                      <a:noFill/>
                    </a:lnB>
                  </a:tcPr>
                </a:tc>
                <a:extLst>
                  <a:ext uri="{0D108BD9-81ED-4DB2-BD59-A6C34878D82A}">
                    <a16:rowId xmlns:a16="http://schemas.microsoft.com/office/drawing/2014/main" val="3272379368"/>
                  </a:ext>
                </a:extLst>
              </a:tr>
              <a:tr h="262785">
                <a:tc>
                  <a:txBody>
                    <a:bodyPr/>
                    <a:lstStyle/>
                    <a:p>
                      <a:pPr algn="ctr" fontAlgn="b"/>
                      <a:r>
                        <a:rPr lang="en-US" sz="1600" b="0" i="0" u="none" strike="noStrike">
                          <a:solidFill>
                            <a:srgbClr val="000000"/>
                          </a:solidFill>
                          <a:effectLst/>
                          <a:latin typeface="Calibri" panose="020F0502020204030204" pitchFamily="34" charset="0"/>
                        </a:rPr>
                        <a:t>2023</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2024</a:t>
                      </a:r>
                    </a:p>
                  </a:txBody>
                  <a:tcPr marL="9525" marR="9525" marT="9525" marB="0" anchor="b">
                    <a:lnL>
                      <a:noFill/>
                    </a:lnL>
                    <a:lnR>
                      <a:noFill/>
                    </a:lnR>
                    <a:lnT>
                      <a:noFill/>
                    </a:lnT>
                    <a:lnB>
                      <a:noFill/>
                    </a:lnB>
                  </a:tcPr>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$ 10,440,886,086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2.50%</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 $          20,160,672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1.93</a:t>
                      </a:r>
                    </a:p>
                  </a:txBody>
                  <a:tcPr marL="9525" marR="9525" marT="9525" marB="0" anchor="b">
                    <a:lnL>
                      <a:noFill/>
                    </a:lnL>
                    <a:lnR>
                      <a:noFill/>
                    </a:lnR>
                    <a:lnT>
                      <a:noFill/>
                    </a:lnT>
                    <a:lnB>
                      <a:noFill/>
                    </a:lnB>
                  </a:tcPr>
                </a:tc>
                <a:extLst>
                  <a:ext uri="{0D108BD9-81ED-4DB2-BD59-A6C34878D82A}">
                    <a16:rowId xmlns:a16="http://schemas.microsoft.com/office/drawing/2014/main" val="880834515"/>
                  </a:ext>
                </a:extLst>
              </a:tr>
              <a:tr h="262785">
                <a:tc>
                  <a:txBody>
                    <a:bodyPr/>
                    <a:lstStyle/>
                    <a:p>
                      <a:pPr algn="ctr" fontAlgn="b"/>
                      <a:r>
                        <a:rPr lang="en-US" sz="1600" b="0" i="0" u="none" strike="noStrike">
                          <a:solidFill>
                            <a:srgbClr val="000000"/>
                          </a:solidFill>
                          <a:effectLst/>
                          <a:latin typeface="Calibri" panose="020F0502020204030204" pitchFamily="34" charset="0"/>
                        </a:rPr>
                        <a:t>2024</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2025</a:t>
                      </a:r>
                    </a:p>
                  </a:txBody>
                  <a:tcPr marL="9525" marR="9525" marT="9525" marB="0" anchor="b">
                    <a:lnL>
                      <a:noFill/>
                    </a:lnL>
                    <a:lnR>
                      <a:noFill/>
                    </a:lnR>
                    <a:lnT>
                      <a:noFill/>
                    </a:lnT>
                    <a:lnB>
                      <a:noFill/>
                    </a:lnB>
                  </a:tcPr>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$ 10,701,908,238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2.50%</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 $          20,085,441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1.88</a:t>
                      </a:r>
                    </a:p>
                  </a:txBody>
                  <a:tcPr marL="9525" marR="9525" marT="9525" marB="0" anchor="b">
                    <a:lnL>
                      <a:noFill/>
                    </a:lnL>
                    <a:lnR>
                      <a:noFill/>
                    </a:lnR>
                    <a:lnT>
                      <a:noFill/>
                    </a:lnT>
                    <a:lnB>
                      <a:noFill/>
                    </a:lnB>
                  </a:tcPr>
                </a:tc>
                <a:extLst>
                  <a:ext uri="{0D108BD9-81ED-4DB2-BD59-A6C34878D82A}">
                    <a16:rowId xmlns:a16="http://schemas.microsoft.com/office/drawing/2014/main" val="555656958"/>
                  </a:ext>
                </a:extLst>
              </a:tr>
              <a:tr h="262785">
                <a:tc>
                  <a:txBody>
                    <a:bodyPr/>
                    <a:lstStyle/>
                    <a:p>
                      <a:pPr algn="ctr" fontAlgn="b"/>
                      <a:r>
                        <a:rPr lang="en-US" sz="1600" b="0" i="0" u="none" strike="noStrike">
                          <a:solidFill>
                            <a:srgbClr val="000000"/>
                          </a:solidFill>
                          <a:effectLst/>
                          <a:latin typeface="Calibri" panose="020F0502020204030204" pitchFamily="34" charset="0"/>
                        </a:rPr>
                        <a:t>2025</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2026</a:t>
                      </a:r>
                    </a:p>
                  </a:txBody>
                  <a:tcPr marL="9525" marR="9525" marT="9525" marB="0" anchor="b">
                    <a:lnL>
                      <a:noFill/>
                    </a:lnL>
                    <a:lnR>
                      <a:noFill/>
                    </a:lnR>
                    <a:lnT>
                      <a:noFill/>
                    </a:lnT>
                    <a:lnB>
                      <a:noFill/>
                    </a:lnB>
                  </a:tcPr>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$ 10,969,455,944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2.50%</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 $          14,892,398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1.36</a:t>
                      </a:r>
                    </a:p>
                  </a:txBody>
                  <a:tcPr marL="9525" marR="9525" marT="9525" marB="0" anchor="b">
                    <a:lnL>
                      <a:noFill/>
                    </a:lnL>
                    <a:lnR>
                      <a:noFill/>
                    </a:lnR>
                    <a:lnT>
                      <a:noFill/>
                    </a:lnT>
                    <a:lnB>
                      <a:noFill/>
                    </a:lnB>
                  </a:tcPr>
                </a:tc>
                <a:extLst>
                  <a:ext uri="{0D108BD9-81ED-4DB2-BD59-A6C34878D82A}">
                    <a16:rowId xmlns:a16="http://schemas.microsoft.com/office/drawing/2014/main" val="4289189924"/>
                  </a:ext>
                </a:extLst>
              </a:tr>
              <a:tr h="262785">
                <a:tc>
                  <a:txBody>
                    <a:bodyPr/>
                    <a:lstStyle/>
                    <a:p>
                      <a:pPr algn="ctr" fontAlgn="b"/>
                      <a:r>
                        <a:rPr lang="en-US" sz="1600" b="0" i="0" u="none" strike="noStrike">
                          <a:solidFill>
                            <a:srgbClr val="000000"/>
                          </a:solidFill>
                          <a:effectLst/>
                          <a:latin typeface="Calibri" panose="020F0502020204030204" pitchFamily="34" charset="0"/>
                        </a:rPr>
                        <a:t>2026</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2027</a:t>
                      </a:r>
                    </a:p>
                  </a:txBody>
                  <a:tcPr marL="9525" marR="9525" marT="9525" marB="0" anchor="b">
                    <a:lnL>
                      <a:noFill/>
                    </a:lnL>
                    <a:lnR>
                      <a:noFill/>
                    </a:lnR>
                    <a:lnT>
                      <a:noFill/>
                    </a:lnT>
                    <a:lnB>
                      <a:noFill/>
                    </a:lnB>
                  </a:tcPr>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$ 11,243,692,343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2.50%</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 $          13,293,228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1.18</a:t>
                      </a:r>
                    </a:p>
                  </a:txBody>
                  <a:tcPr marL="9525" marR="9525" marT="9525" marB="0" anchor="b">
                    <a:lnL>
                      <a:noFill/>
                    </a:lnL>
                    <a:lnR>
                      <a:noFill/>
                    </a:lnR>
                    <a:lnT>
                      <a:noFill/>
                    </a:lnT>
                    <a:lnB>
                      <a:noFill/>
                    </a:lnB>
                  </a:tcPr>
                </a:tc>
                <a:extLst>
                  <a:ext uri="{0D108BD9-81ED-4DB2-BD59-A6C34878D82A}">
                    <a16:rowId xmlns:a16="http://schemas.microsoft.com/office/drawing/2014/main" val="384238738"/>
                  </a:ext>
                </a:extLst>
              </a:tr>
              <a:tr h="262785">
                <a:tc>
                  <a:txBody>
                    <a:bodyPr/>
                    <a:lstStyle/>
                    <a:p>
                      <a:pPr algn="ctr" fontAlgn="b"/>
                      <a:r>
                        <a:rPr lang="en-US" sz="1600" b="0" i="0" u="none" strike="noStrike">
                          <a:solidFill>
                            <a:srgbClr val="000000"/>
                          </a:solidFill>
                          <a:effectLst/>
                          <a:latin typeface="Calibri" panose="020F0502020204030204" pitchFamily="34" charset="0"/>
                        </a:rPr>
                        <a:t>2027</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2028</a:t>
                      </a:r>
                    </a:p>
                  </a:txBody>
                  <a:tcPr marL="9525" marR="9525" marT="9525" marB="0" anchor="b">
                    <a:lnL>
                      <a:noFill/>
                    </a:lnL>
                    <a:lnR>
                      <a:noFill/>
                    </a:lnR>
                    <a:lnT>
                      <a:noFill/>
                    </a:lnT>
                    <a:lnB>
                      <a:noFill/>
                    </a:lnB>
                  </a:tcPr>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$ 11,524,784,651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2.50%</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 $          13,194,624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1.14</a:t>
                      </a:r>
                    </a:p>
                  </a:txBody>
                  <a:tcPr marL="9525" marR="9525" marT="9525" marB="0" anchor="b">
                    <a:lnL>
                      <a:noFill/>
                    </a:lnL>
                    <a:lnR>
                      <a:noFill/>
                    </a:lnR>
                    <a:lnT>
                      <a:noFill/>
                    </a:lnT>
                    <a:lnB>
                      <a:noFill/>
                    </a:lnB>
                  </a:tcPr>
                </a:tc>
                <a:extLst>
                  <a:ext uri="{0D108BD9-81ED-4DB2-BD59-A6C34878D82A}">
                    <a16:rowId xmlns:a16="http://schemas.microsoft.com/office/drawing/2014/main" val="1587807955"/>
                  </a:ext>
                </a:extLst>
              </a:tr>
              <a:tr h="262785">
                <a:tc>
                  <a:txBody>
                    <a:bodyPr/>
                    <a:lstStyle/>
                    <a:p>
                      <a:pPr algn="ctr" fontAlgn="b"/>
                      <a:r>
                        <a:rPr lang="en-US" sz="1600" b="0" i="0" u="none" strike="noStrike">
                          <a:solidFill>
                            <a:srgbClr val="000000"/>
                          </a:solidFill>
                          <a:effectLst/>
                          <a:latin typeface="Calibri" panose="020F0502020204030204" pitchFamily="34" charset="0"/>
                        </a:rPr>
                        <a:t>2028</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2029</a:t>
                      </a:r>
                    </a:p>
                  </a:txBody>
                  <a:tcPr marL="9525" marR="9525" marT="9525" marB="0" anchor="b">
                    <a:lnL>
                      <a:noFill/>
                    </a:lnL>
                    <a:lnR>
                      <a:noFill/>
                    </a:lnR>
                    <a:lnT>
                      <a:noFill/>
                    </a:lnT>
                    <a:lnB>
                      <a:noFill/>
                    </a:lnB>
                  </a:tcPr>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$ 11,812,904,268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2.50%</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 $          13,157,967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1.11</a:t>
                      </a:r>
                    </a:p>
                  </a:txBody>
                  <a:tcPr marL="9525" marR="9525" marT="9525" marB="0" anchor="b">
                    <a:lnL>
                      <a:noFill/>
                    </a:lnL>
                    <a:lnR>
                      <a:noFill/>
                    </a:lnR>
                    <a:lnT>
                      <a:noFill/>
                    </a:lnT>
                    <a:lnB>
                      <a:noFill/>
                    </a:lnB>
                  </a:tcPr>
                </a:tc>
                <a:extLst>
                  <a:ext uri="{0D108BD9-81ED-4DB2-BD59-A6C34878D82A}">
                    <a16:rowId xmlns:a16="http://schemas.microsoft.com/office/drawing/2014/main" val="3980798522"/>
                  </a:ext>
                </a:extLst>
              </a:tr>
              <a:tr h="262785">
                <a:tc>
                  <a:txBody>
                    <a:bodyPr/>
                    <a:lstStyle/>
                    <a:p>
                      <a:pPr algn="ctr" fontAlgn="b"/>
                      <a:r>
                        <a:rPr lang="en-US" sz="1600" b="0" i="0" u="none" strike="noStrike">
                          <a:solidFill>
                            <a:srgbClr val="000000"/>
                          </a:solidFill>
                          <a:effectLst/>
                          <a:latin typeface="Calibri" panose="020F0502020204030204" pitchFamily="34" charset="0"/>
                        </a:rPr>
                        <a:t>2029</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2030</a:t>
                      </a:r>
                    </a:p>
                  </a:txBody>
                  <a:tcPr marL="9525" marR="9525" marT="9525" marB="0" anchor="b">
                    <a:lnL>
                      <a:noFill/>
                    </a:lnL>
                    <a:lnR>
                      <a:noFill/>
                    </a:lnR>
                    <a:lnT>
                      <a:noFill/>
                    </a:lnT>
                    <a:lnB>
                      <a:noFill/>
                    </a:lnB>
                  </a:tcPr>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$ 12,108,226,874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2.50%</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 $                        -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0.00</a:t>
                      </a:r>
                    </a:p>
                  </a:txBody>
                  <a:tcPr marL="9525" marR="9525" marT="9525" marB="0" anchor="b">
                    <a:lnL>
                      <a:noFill/>
                    </a:lnL>
                    <a:lnR>
                      <a:noFill/>
                    </a:lnR>
                    <a:lnT>
                      <a:noFill/>
                    </a:lnT>
                    <a:lnB>
                      <a:noFill/>
                    </a:lnB>
                  </a:tcPr>
                </a:tc>
                <a:extLst>
                  <a:ext uri="{0D108BD9-81ED-4DB2-BD59-A6C34878D82A}">
                    <a16:rowId xmlns:a16="http://schemas.microsoft.com/office/drawing/2014/main" val="4175547289"/>
                  </a:ext>
                </a:extLst>
              </a:tr>
              <a:tr h="262785">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985967"/>
                  </a:ext>
                </a:extLst>
              </a:tr>
              <a:tr h="325353">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2000" b="1" i="0" u="none" strike="noStrike" dirty="0">
                          <a:solidFill>
                            <a:srgbClr val="000000"/>
                          </a:solidFill>
                          <a:effectLst/>
                          <a:latin typeface="Calibri" panose="020F0502020204030204" pitchFamily="34" charset="0"/>
                        </a:rPr>
                        <a:t> $  203,182,470 </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746477128"/>
                  </a:ext>
                </a:extLst>
              </a:tr>
            </a:tbl>
          </a:graphicData>
        </a:graphic>
      </p:graphicFrame>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71</a:t>
            </a:fld>
            <a:endParaRPr lang="en-US"/>
          </a:p>
        </p:txBody>
      </p:sp>
    </p:spTree>
    <p:extLst>
      <p:ext uri="{BB962C8B-B14F-4D97-AF65-F5344CB8AC3E}">
        <p14:creationId xmlns:p14="http://schemas.microsoft.com/office/powerpoint/2010/main" val="9058432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72</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126229337"/>
              </p:ext>
            </p:extLst>
          </p:nvPr>
        </p:nvGraphicFramePr>
        <p:xfrm>
          <a:off x="565265" y="307563"/>
          <a:ext cx="11105804" cy="5868792"/>
        </p:xfrm>
        <a:graphic>
          <a:graphicData uri="http://schemas.openxmlformats.org/drawingml/2006/table">
            <a:tbl>
              <a:tblPr/>
              <a:tblGrid>
                <a:gridCol w="2207780">
                  <a:extLst>
                    <a:ext uri="{9D8B030D-6E8A-4147-A177-3AD203B41FA5}">
                      <a16:colId xmlns:a16="http://schemas.microsoft.com/office/drawing/2014/main" val="1032952150"/>
                    </a:ext>
                  </a:extLst>
                </a:gridCol>
                <a:gridCol w="1752843">
                  <a:extLst>
                    <a:ext uri="{9D8B030D-6E8A-4147-A177-3AD203B41FA5}">
                      <a16:colId xmlns:a16="http://schemas.microsoft.com/office/drawing/2014/main" val="838043025"/>
                    </a:ext>
                  </a:extLst>
                </a:gridCol>
                <a:gridCol w="227468">
                  <a:extLst>
                    <a:ext uri="{9D8B030D-6E8A-4147-A177-3AD203B41FA5}">
                      <a16:colId xmlns:a16="http://schemas.microsoft.com/office/drawing/2014/main" val="2279466563"/>
                    </a:ext>
                  </a:extLst>
                </a:gridCol>
                <a:gridCol w="2100737">
                  <a:extLst>
                    <a:ext uri="{9D8B030D-6E8A-4147-A177-3AD203B41FA5}">
                      <a16:colId xmlns:a16="http://schemas.microsoft.com/office/drawing/2014/main" val="2447697410"/>
                    </a:ext>
                  </a:extLst>
                </a:gridCol>
                <a:gridCol w="307752">
                  <a:extLst>
                    <a:ext uri="{9D8B030D-6E8A-4147-A177-3AD203B41FA5}">
                      <a16:colId xmlns:a16="http://schemas.microsoft.com/office/drawing/2014/main" val="709498121"/>
                    </a:ext>
                  </a:extLst>
                </a:gridCol>
                <a:gridCol w="2060595">
                  <a:extLst>
                    <a:ext uri="{9D8B030D-6E8A-4147-A177-3AD203B41FA5}">
                      <a16:colId xmlns:a16="http://schemas.microsoft.com/office/drawing/2014/main" val="1507400658"/>
                    </a:ext>
                  </a:extLst>
                </a:gridCol>
                <a:gridCol w="200707">
                  <a:extLst>
                    <a:ext uri="{9D8B030D-6E8A-4147-A177-3AD203B41FA5}">
                      <a16:colId xmlns:a16="http://schemas.microsoft.com/office/drawing/2014/main" val="3055713741"/>
                    </a:ext>
                  </a:extLst>
                </a:gridCol>
                <a:gridCol w="2247922">
                  <a:extLst>
                    <a:ext uri="{9D8B030D-6E8A-4147-A177-3AD203B41FA5}">
                      <a16:colId xmlns:a16="http://schemas.microsoft.com/office/drawing/2014/main" val="4073886234"/>
                    </a:ext>
                  </a:extLst>
                </a:gridCol>
              </a:tblGrid>
              <a:tr h="570576">
                <a:tc gridSpan="8">
                  <a:txBody>
                    <a:bodyPr/>
                    <a:lstStyle/>
                    <a:p>
                      <a:pPr algn="ctr" fontAlgn="b"/>
                      <a:r>
                        <a:rPr lang="en-US" sz="2800" b="1" i="0" u="none" strike="noStrike" dirty="0">
                          <a:solidFill>
                            <a:schemeClr val="accent2"/>
                          </a:solidFill>
                          <a:effectLst/>
                          <a:latin typeface="Calibri" panose="020F0502020204030204" pitchFamily="34" charset="0"/>
                        </a:rPr>
                        <a:t>Ann Arbor Public Schools All Taxable Values</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7149988"/>
                  </a:ext>
                </a:extLst>
              </a:tr>
              <a:tr h="509443">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 Parcels </a:t>
                      </a:r>
                    </a:p>
                  </a:txBody>
                  <a:tcPr marL="9525" marR="9525" marT="9525" marB="0" anchor="b">
                    <a:lnL>
                      <a:noFill/>
                    </a:lnL>
                    <a:lnR>
                      <a:noFill/>
                    </a:lnR>
                    <a:lnT>
                      <a:noFill/>
                    </a:lnT>
                    <a:lnB>
                      <a:noFill/>
                    </a:lnB>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Taxable Value</a:t>
                      </a:r>
                    </a:p>
                  </a:txBody>
                  <a:tcPr marL="9525" marR="9525" marT="9525" marB="0" anchor="b">
                    <a:lnL>
                      <a:noFill/>
                    </a:lnL>
                    <a:lnR>
                      <a:noFill/>
                    </a:lnR>
                    <a:lnT>
                      <a:noFill/>
                    </a:lnT>
                    <a:lnB>
                      <a:noFill/>
                    </a:lnB>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ctr" fontAlgn="b"/>
                      <a:r>
                        <a:rPr lang="en-US" sz="1600" b="1" i="0" u="none" strike="noStrike" dirty="0">
                          <a:solidFill>
                            <a:srgbClr val="000000"/>
                          </a:solidFill>
                          <a:effectLst/>
                          <a:latin typeface="Calibri" panose="020F0502020204030204" pitchFamily="34" charset="0"/>
                        </a:rPr>
                        <a:t>Avg. Taxable Value</a:t>
                      </a: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r>
                        <a:rPr lang="en-US" sz="1600" b="1" i="0" u="none" strike="noStrike" dirty="0">
                          <a:solidFill>
                            <a:srgbClr val="000000"/>
                          </a:solidFill>
                          <a:effectLst/>
                          <a:latin typeface="Calibri" panose="020F0502020204030204" pitchFamily="34" charset="0"/>
                        </a:rPr>
                        <a:t>Per Cent of Tax Base</a:t>
                      </a:r>
                    </a:p>
                  </a:txBody>
                  <a:tcPr marL="9525" marR="9525" marT="9525" marB="0" anchor="b">
                    <a:lnL>
                      <a:noFill/>
                    </a:lnL>
                    <a:lnR>
                      <a:noFill/>
                    </a:lnR>
                    <a:lnT>
                      <a:noFill/>
                    </a:lnT>
                    <a:lnB>
                      <a:noFill/>
                    </a:lnB>
                  </a:tcPr>
                </a:tc>
                <a:extLst>
                  <a:ext uri="{0D108BD9-81ED-4DB2-BD59-A6C34878D82A}">
                    <a16:rowId xmlns:a16="http://schemas.microsoft.com/office/drawing/2014/main" val="1379528427"/>
                  </a:ext>
                </a:extLst>
              </a:tr>
              <a:tr h="427933">
                <a:tc>
                  <a:txBody>
                    <a:bodyPr/>
                    <a:lstStyle/>
                    <a:p>
                      <a:pPr algn="l" fontAlgn="b"/>
                      <a:r>
                        <a:rPr lang="en-US" sz="1600" b="1" i="0" u="none" strike="noStrike" dirty="0">
                          <a:solidFill>
                            <a:srgbClr val="000000"/>
                          </a:solidFill>
                          <a:effectLst/>
                          <a:latin typeface="Calibri" panose="020F0502020204030204" pitchFamily="34" charset="0"/>
                        </a:rPr>
                        <a:t>Ann Arbor City</a:t>
                      </a:r>
                    </a:p>
                  </a:txBody>
                  <a:tcPr marL="9525" marR="9525" marT="9525" marB="0" anchor="b">
                    <a:lnL>
                      <a:noFill/>
                    </a:lnL>
                    <a:lnR>
                      <a:noFill/>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                   35,905 </a:t>
                      </a: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 $           5,790,833,612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 $                    161,282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64.00%</a:t>
                      </a:r>
                    </a:p>
                  </a:txBody>
                  <a:tcPr marL="9525" marR="9525" marT="9525" marB="0" anchor="b">
                    <a:lnL>
                      <a:noFill/>
                    </a:lnL>
                    <a:lnR>
                      <a:noFill/>
                    </a:lnR>
                    <a:lnT>
                      <a:noFill/>
                    </a:lnT>
                    <a:lnB>
                      <a:noFill/>
                    </a:lnB>
                  </a:tcPr>
                </a:tc>
                <a:extLst>
                  <a:ext uri="{0D108BD9-81ED-4DB2-BD59-A6C34878D82A}">
                    <a16:rowId xmlns:a16="http://schemas.microsoft.com/office/drawing/2014/main" val="3062136259"/>
                  </a:ext>
                </a:extLst>
              </a:tr>
              <a:tr h="427933">
                <a:tc>
                  <a:txBody>
                    <a:bodyPr/>
                    <a:lstStyle/>
                    <a:p>
                      <a:pPr algn="l" fontAlgn="b"/>
                      <a:r>
                        <a:rPr lang="en-US" sz="1600" b="1" i="0" u="none" strike="noStrike">
                          <a:solidFill>
                            <a:srgbClr val="000000"/>
                          </a:solidFill>
                          <a:effectLst/>
                          <a:latin typeface="Calibri" panose="020F0502020204030204" pitchFamily="34" charset="0"/>
                        </a:rPr>
                        <a:t>Ann Arbor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2,050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 $              534,327,422 </a:t>
                      </a: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260,648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5.91%</a:t>
                      </a:r>
                    </a:p>
                  </a:txBody>
                  <a:tcPr marL="9525" marR="9525" marT="9525" marB="0" anchor="b">
                    <a:lnL>
                      <a:noFill/>
                    </a:lnL>
                    <a:lnR>
                      <a:noFill/>
                    </a:lnR>
                    <a:lnT>
                      <a:noFill/>
                    </a:lnT>
                    <a:lnB>
                      <a:noFill/>
                    </a:lnB>
                  </a:tcPr>
                </a:tc>
                <a:extLst>
                  <a:ext uri="{0D108BD9-81ED-4DB2-BD59-A6C34878D82A}">
                    <a16:rowId xmlns:a16="http://schemas.microsoft.com/office/drawing/2014/main" val="909724494"/>
                  </a:ext>
                </a:extLst>
              </a:tr>
              <a:tr h="427933">
                <a:tc>
                  <a:txBody>
                    <a:bodyPr/>
                    <a:lstStyle/>
                    <a:p>
                      <a:pPr algn="l" fontAlgn="b"/>
                      <a:r>
                        <a:rPr lang="en-US" sz="1600" b="1" i="0" u="none" strike="noStrike">
                          <a:solidFill>
                            <a:srgbClr val="000000"/>
                          </a:solidFill>
                          <a:effectLst/>
                          <a:latin typeface="Calibri" panose="020F0502020204030204" pitchFamily="34" charset="0"/>
                        </a:rPr>
                        <a:t>Lodi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564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88,776,387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 $                    157,405 </a:t>
                      </a: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0.98%</a:t>
                      </a:r>
                    </a:p>
                  </a:txBody>
                  <a:tcPr marL="9525" marR="9525" marT="9525" marB="0" anchor="b">
                    <a:lnL>
                      <a:noFill/>
                    </a:lnL>
                    <a:lnR>
                      <a:noFill/>
                    </a:lnR>
                    <a:lnT>
                      <a:noFill/>
                    </a:lnT>
                    <a:lnB>
                      <a:noFill/>
                    </a:lnB>
                  </a:tcPr>
                </a:tc>
                <a:extLst>
                  <a:ext uri="{0D108BD9-81ED-4DB2-BD59-A6C34878D82A}">
                    <a16:rowId xmlns:a16="http://schemas.microsoft.com/office/drawing/2014/main" val="1035185297"/>
                  </a:ext>
                </a:extLst>
              </a:tr>
              <a:tr h="427933">
                <a:tc>
                  <a:txBody>
                    <a:bodyPr/>
                    <a:lstStyle/>
                    <a:p>
                      <a:pPr algn="l" fontAlgn="b"/>
                      <a:r>
                        <a:rPr lang="en-US" sz="1600" b="1" i="0" u="none" strike="noStrike">
                          <a:solidFill>
                            <a:srgbClr val="000000"/>
                          </a:solidFill>
                          <a:effectLst/>
                          <a:latin typeface="Calibri" panose="020F0502020204030204" pitchFamily="34" charset="0"/>
                        </a:rPr>
                        <a:t>Northfield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142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19,287,034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135,824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0.21%</a:t>
                      </a:r>
                    </a:p>
                  </a:txBody>
                  <a:tcPr marL="9525" marR="9525" marT="9525" marB="0" anchor="b">
                    <a:lnL>
                      <a:noFill/>
                    </a:lnL>
                    <a:lnR>
                      <a:noFill/>
                    </a:lnR>
                    <a:lnT>
                      <a:noFill/>
                    </a:lnT>
                    <a:lnB>
                      <a:noFill/>
                    </a:lnB>
                  </a:tcPr>
                </a:tc>
                <a:extLst>
                  <a:ext uri="{0D108BD9-81ED-4DB2-BD59-A6C34878D82A}">
                    <a16:rowId xmlns:a16="http://schemas.microsoft.com/office/drawing/2014/main" val="3295591534"/>
                  </a:ext>
                </a:extLst>
              </a:tr>
              <a:tr h="427933">
                <a:tc>
                  <a:txBody>
                    <a:bodyPr/>
                    <a:lstStyle/>
                    <a:p>
                      <a:pPr algn="l" fontAlgn="b"/>
                      <a:r>
                        <a:rPr lang="en-US" sz="1600" b="1" i="0" u="none" strike="noStrike">
                          <a:solidFill>
                            <a:srgbClr val="000000"/>
                          </a:solidFill>
                          <a:effectLst/>
                          <a:latin typeface="Calibri" panose="020F0502020204030204" pitchFamily="34" charset="0"/>
                        </a:rPr>
                        <a:t>Pittsfield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9,291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1,285,006,737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138,307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14.20%</a:t>
                      </a:r>
                    </a:p>
                  </a:txBody>
                  <a:tcPr marL="9525" marR="9525" marT="9525" marB="0" anchor="b">
                    <a:lnL>
                      <a:noFill/>
                    </a:lnL>
                    <a:lnR>
                      <a:noFill/>
                    </a:lnR>
                    <a:lnT>
                      <a:noFill/>
                    </a:lnT>
                    <a:lnB>
                      <a:noFill/>
                    </a:lnB>
                  </a:tcPr>
                </a:tc>
                <a:extLst>
                  <a:ext uri="{0D108BD9-81ED-4DB2-BD59-A6C34878D82A}">
                    <a16:rowId xmlns:a16="http://schemas.microsoft.com/office/drawing/2014/main" val="2744929571"/>
                  </a:ext>
                </a:extLst>
              </a:tr>
              <a:tr h="427933">
                <a:tc>
                  <a:txBody>
                    <a:bodyPr/>
                    <a:lstStyle/>
                    <a:p>
                      <a:pPr algn="l" fontAlgn="b"/>
                      <a:r>
                        <a:rPr lang="en-US" sz="1600" b="1" i="0" u="none" strike="noStrike">
                          <a:solidFill>
                            <a:srgbClr val="000000"/>
                          </a:solidFill>
                          <a:effectLst/>
                          <a:latin typeface="Calibri" panose="020F0502020204030204" pitchFamily="34" charset="0"/>
                        </a:rPr>
                        <a:t>Salem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111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21,164,145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190,668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0.23%</a:t>
                      </a:r>
                    </a:p>
                  </a:txBody>
                  <a:tcPr marL="9525" marR="9525" marT="9525" marB="0" anchor="b">
                    <a:lnL>
                      <a:noFill/>
                    </a:lnL>
                    <a:lnR>
                      <a:noFill/>
                    </a:lnR>
                    <a:lnT>
                      <a:noFill/>
                    </a:lnT>
                    <a:lnB>
                      <a:noFill/>
                    </a:lnB>
                  </a:tcPr>
                </a:tc>
                <a:extLst>
                  <a:ext uri="{0D108BD9-81ED-4DB2-BD59-A6C34878D82A}">
                    <a16:rowId xmlns:a16="http://schemas.microsoft.com/office/drawing/2014/main" val="722269856"/>
                  </a:ext>
                </a:extLst>
              </a:tr>
              <a:tr h="427933">
                <a:tc>
                  <a:txBody>
                    <a:bodyPr/>
                    <a:lstStyle/>
                    <a:p>
                      <a:pPr algn="l" fontAlgn="b"/>
                      <a:r>
                        <a:rPr lang="en-US" sz="1600" b="1" i="0" u="none" strike="noStrike">
                          <a:solidFill>
                            <a:srgbClr val="000000"/>
                          </a:solidFill>
                          <a:effectLst/>
                          <a:latin typeface="Calibri" panose="020F0502020204030204" pitchFamily="34" charset="0"/>
                        </a:rPr>
                        <a:t>Scio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5,596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989,496,461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176,822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10.94%</a:t>
                      </a:r>
                    </a:p>
                  </a:txBody>
                  <a:tcPr marL="9525" marR="9525" marT="9525" marB="0" anchor="b">
                    <a:lnL>
                      <a:noFill/>
                    </a:lnL>
                    <a:lnR>
                      <a:noFill/>
                    </a:lnR>
                    <a:lnT>
                      <a:noFill/>
                    </a:lnT>
                    <a:lnB>
                      <a:noFill/>
                    </a:lnB>
                  </a:tcPr>
                </a:tc>
                <a:extLst>
                  <a:ext uri="{0D108BD9-81ED-4DB2-BD59-A6C34878D82A}">
                    <a16:rowId xmlns:a16="http://schemas.microsoft.com/office/drawing/2014/main" val="693734716"/>
                  </a:ext>
                </a:extLst>
              </a:tr>
              <a:tr h="427933">
                <a:tc>
                  <a:txBody>
                    <a:bodyPr/>
                    <a:lstStyle/>
                    <a:p>
                      <a:pPr algn="l" fontAlgn="b"/>
                      <a:r>
                        <a:rPr lang="en-US" sz="1600" b="1" i="0" u="none" strike="noStrike">
                          <a:solidFill>
                            <a:srgbClr val="000000"/>
                          </a:solidFill>
                          <a:effectLst/>
                          <a:latin typeface="Calibri" panose="020F0502020204030204" pitchFamily="34" charset="0"/>
                        </a:rPr>
                        <a:t>Superior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1,453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306,632,773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211,034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3.39%</a:t>
                      </a:r>
                    </a:p>
                  </a:txBody>
                  <a:tcPr marL="9525" marR="9525" marT="9525" marB="0" anchor="b">
                    <a:lnL>
                      <a:noFill/>
                    </a:lnL>
                    <a:lnR>
                      <a:noFill/>
                    </a:lnR>
                    <a:lnT>
                      <a:noFill/>
                    </a:lnT>
                    <a:lnB>
                      <a:noFill/>
                    </a:lnB>
                  </a:tcPr>
                </a:tc>
                <a:extLst>
                  <a:ext uri="{0D108BD9-81ED-4DB2-BD59-A6C34878D82A}">
                    <a16:rowId xmlns:a16="http://schemas.microsoft.com/office/drawing/2014/main" val="2411945528"/>
                  </a:ext>
                </a:extLst>
              </a:tr>
              <a:tr h="427933">
                <a:tc>
                  <a:txBody>
                    <a:bodyPr/>
                    <a:lstStyle/>
                    <a:p>
                      <a:pPr algn="l" fontAlgn="b"/>
                      <a:r>
                        <a:rPr lang="en-US" sz="1600" b="1" i="0" u="none" strike="noStrike">
                          <a:solidFill>
                            <a:srgbClr val="000000"/>
                          </a:solidFill>
                          <a:effectLst/>
                          <a:latin typeface="Calibri" panose="020F0502020204030204" pitchFamily="34" charset="0"/>
                        </a:rPr>
                        <a:t>Webster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102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13,119,089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128,619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0.14%</a:t>
                      </a:r>
                    </a:p>
                  </a:txBody>
                  <a:tcPr marL="9525" marR="9525" marT="9525" marB="0" anchor="b">
                    <a:lnL>
                      <a:noFill/>
                    </a:lnL>
                    <a:lnR>
                      <a:noFill/>
                    </a:lnR>
                    <a:lnT>
                      <a:noFill/>
                    </a:lnT>
                    <a:lnB>
                      <a:noFill/>
                    </a:lnB>
                  </a:tcPr>
                </a:tc>
                <a:extLst>
                  <a:ext uri="{0D108BD9-81ED-4DB2-BD59-A6C34878D82A}">
                    <a16:rowId xmlns:a16="http://schemas.microsoft.com/office/drawing/2014/main" val="4108939117"/>
                  </a:ext>
                </a:extLst>
              </a:tr>
              <a:tr h="407555">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669431"/>
                  </a:ext>
                </a:extLst>
              </a:tr>
              <a:tr h="529821">
                <a:tc>
                  <a:txBody>
                    <a:bodyPr/>
                    <a:lstStyle/>
                    <a:p>
                      <a:pPr algn="l" fontAlgn="b"/>
                      <a:r>
                        <a:rPr lang="en-US" sz="1600" b="1" i="0" u="none" strike="noStrike">
                          <a:solidFill>
                            <a:srgbClr val="000000"/>
                          </a:solidFill>
                          <a:effectLst/>
                          <a:latin typeface="Calibri" panose="020F0502020204030204" pitchFamily="34" charset="0"/>
                        </a:rPr>
                        <a:t>TOTALS</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panose="020F0502020204030204" pitchFamily="34" charset="0"/>
                        </a:rPr>
                        <a:t>                55,214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panose="020F0502020204030204" pitchFamily="34" charset="0"/>
                        </a:rPr>
                        <a:t> $    9,048,643,660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panose="020F0502020204030204" pitchFamily="34" charset="0"/>
                        </a:rPr>
                        <a:t> $                163,883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100.00%</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217326380"/>
                  </a:ext>
                </a:extLst>
              </a:tr>
            </a:tbl>
          </a:graphicData>
        </a:graphic>
      </p:graphicFrame>
    </p:spTree>
    <p:extLst>
      <p:ext uri="{BB962C8B-B14F-4D97-AF65-F5344CB8AC3E}">
        <p14:creationId xmlns:p14="http://schemas.microsoft.com/office/powerpoint/2010/main" val="2451570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73</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556238340"/>
              </p:ext>
            </p:extLst>
          </p:nvPr>
        </p:nvGraphicFramePr>
        <p:xfrm>
          <a:off x="415638" y="266010"/>
          <a:ext cx="11338557" cy="5902038"/>
        </p:xfrm>
        <a:graphic>
          <a:graphicData uri="http://schemas.openxmlformats.org/drawingml/2006/table">
            <a:tbl>
              <a:tblPr/>
              <a:tblGrid>
                <a:gridCol w="2254051">
                  <a:extLst>
                    <a:ext uri="{9D8B030D-6E8A-4147-A177-3AD203B41FA5}">
                      <a16:colId xmlns:a16="http://schemas.microsoft.com/office/drawing/2014/main" val="1926428507"/>
                    </a:ext>
                  </a:extLst>
                </a:gridCol>
                <a:gridCol w="1789579">
                  <a:extLst>
                    <a:ext uri="{9D8B030D-6E8A-4147-A177-3AD203B41FA5}">
                      <a16:colId xmlns:a16="http://schemas.microsoft.com/office/drawing/2014/main" val="429898927"/>
                    </a:ext>
                  </a:extLst>
                </a:gridCol>
                <a:gridCol w="232235">
                  <a:extLst>
                    <a:ext uri="{9D8B030D-6E8A-4147-A177-3AD203B41FA5}">
                      <a16:colId xmlns:a16="http://schemas.microsoft.com/office/drawing/2014/main" val="583612041"/>
                    </a:ext>
                  </a:extLst>
                </a:gridCol>
                <a:gridCol w="2144764">
                  <a:extLst>
                    <a:ext uri="{9D8B030D-6E8A-4147-A177-3AD203B41FA5}">
                      <a16:colId xmlns:a16="http://schemas.microsoft.com/office/drawing/2014/main" val="3011092243"/>
                    </a:ext>
                  </a:extLst>
                </a:gridCol>
                <a:gridCol w="314201">
                  <a:extLst>
                    <a:ext uri="{9D8B030D-6E8A-4147-A177-3AD203B41FA5}">
                      <a16:colId xmlns:a16="http://schemas.microsoft.com/office/drawing/2014/main" val="545873054"/>
                    </a:ext>
                  </a:extLst>
                </a:gridCol>
                <a:gridCol w="2103780">
                  <a:extLst>
                    <a:ext uri="{9D8B030D-6E8A-4147-A177-3AD203B41FA5}">
                      <a16:colId xmlns:a16="http://schemas.microsoft.com/office/drawing/2014/main" val="3964731435"/>
                    </a:ext>
                  </a:extLst>
                </a:gridCol>
                <a:gridCol w="204914">
                  <a:extLst>
                    <a:ext uri="{9D8B030D-6E8A-4147-A177-3AD203B41FA5}">
                      <a16:colId xmlns:a16="http://schemas.microsoft.com/office/drawing/2014/main" val="1268425412"/>
                    </a:ext>
                  </a:extLst>
                </a:gridCol>
                <a:gridCol w="2295033">
                  <a:extLst>
                    <a:ext uri="{9D8B030D-6E8A-4147-A177-3AD203B41FA5}">
                      <a16:colId xmlns:a16="http://schemas.microsoft.com/office/drawing/2014/main" val="1315899560"/>
                    </a:ext>
                  </a:extLst>
                </a:gridCol>
              </a:tblGrid>
              <a:tr h="573809">
                <a:tc gridSpan="8">
                  <a:txBody>
                    <a:bodyPr/>
                    <a:lstStyle/>
                    <a:p>
                      <a:pPr algn="ctr" fontAlgn="b"/>
                      <a:r>
                        <a:rPr lang="en-US" sz="2800" b="1" i="0" u="none" strike="noStrike" dirty="0">
                          <a:solidFill>
                            <a:schemeClr val="accent2"/>
                          </a:solidFill>
                          <a:effectLst/>
                          <a:latin typeface="Calibri" panose="020F0502020204030204" pitchFamily="34" charset="0"/>
                        </a:rPr>
                        <a:t>Ann Arbor Public Schools Residential Values </a:t>
                      </a:r>
                      <a:r>
                        <a:rPr lang="en-US" sz="2800" b="1" i="0" u="none" strike="noStrike" dirty="0" smtClean="0">
                          <a:solidFill>
                            <a:schemeClr val="accent2"/>
                          </a:solidFill>
                          <a:effectLst/>
                          <a:latin typeface="Calibri" panose="020F0502020204030204" pitchFamily="34" charset="0"/>
                        </a:rPr>
                        <a:t>2016-17</a:t>
                      </a:r>
                      <a:endParaRPr lang="en-US" sz="2800" b="1" i="0" u="none" strike="noStrike" dirty="0">
                        <a:solidFill>
                          <a:schemeClr val="accent2"/>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6988429"/>
                  </a:ext>
                </a:extLst>
              </a:tr>
              <a:tr h="51233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 Parcels </a:t>
                      </a:r>
                    </a:p>
                  </a:txBody>
                  <a:tcPr marL="9525" marR="9525" marT="9525" marB="0" anchor="b">
                    <a:lnL>
                      <a:noFill/>
                    </a:lnL>
                    <a:lnR>
                      <a:noFill/>
                    </a:lnR>
                    <a:lnT>
                      <a:noFill/>
                    </a:lnT>
                    <a:lnB>
                      <a:noFill/>
                    </a:lnB>
                  </a:tcPr>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smtClean="0">
                          <a:solidFill>
                            <a:srgbClr val="000000"/>
                          </a:solidFill>
                          <a:effectLst/>
                          <a:latin typeface="Calibri" panose="020F0502020204030204" pitchFamily="34" charset="0"/>
                        </a:rPr>
                        <a:t>Taxable Values</a:t>
                      </a:r>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ctr" fontAlgn="b"/>
                      <a:r>
                        <a:rPr lang="en-US" sz="1600" b="1" i="0" u="none" strike="noStrike" dirty="0">
                          <a:solidFill>
                            <a:srgbClr val="000000"/>
                          </a:solidFill>
                          <a:effectLst/>
                          <a:latin typeface="Calibri" panose="020F0502020204030204" pitchFamily="34" charset="0"/>
                        </a:rPr>
                        <a:t>Avg. Taxable Value</a:t>
                      </a: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r>
                        <a:rPr lang="en-US" sz="1600" b="1" i="0" u="none" strike="noStrike" dirty="0">
                          <a:solidFill>
                            <a:srgbClr val="000000"/>
                          </a:solidFill>
                          <a:effectLst/>
                          <a:latin typeface="Calibri" panose="020F0502020204030204" pitchFamily="34" charset="0"/>
                        </a:rPr>
                        <a:t>Per Cent of Tax Base</a:t>
                      </a:r>
                    </a:p>
                  </a:txBody>
                  <a:tcPr marL="9525" marR="9525" marT="9525" marB="0" anchor="b">
                    <a:lnL>
                      <a:noFill/>
                    </a:lnL>
                    <a:lnR>
                      <a:noFill/>
                    </a:lnR>
                    <a:lnT>
                      <a:noFill/>
                    </a:lnT>
                    <a:lnB>
                      <a:noFill/>
                    </a:lnB>
                  </a:tcPr>
                </a:tc>
                <a:extLst>
                  <a:ext uri="{0D108BD9-81ED-4DB2-BD59-A6C34878D82A}">
                    <a16:rowId xmlns:a16="http://schemas.microsoft.com/office/drawing/2014/main" val="3155394369"/>
                  </a:ext>
                </a:extLst>
              </a:tr>
              <a:tr h="430357">
                <a:tc>
                  <a:txBody>
                    <a:bodyPr/>
                    <a:lstStyle/>
                    <a:p>
                      <a:pPr algn="l" fontAlgn="b"/>
                      <a:r>
                        <a:rPr lang="en-US" sz="1600" b="1" i="0" u="none" strike="noStrike" dirty="0">
                          <a:solidFill>
                            <a:srgbClr val="000000"/>
                          </a:solidFill>
                          <a:effectLst/>
                          <a:latin typeface="Calibri" panose="020F0502020204030204" pitchFamily="34" charset="0"/>
                        </a:rPr>
                        <a:t>Ann Arbor City</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27,887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 $           3,341,671,323 </a:t>
                      </a: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 $                    119,829 </a:t>
                      </a: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45.14%</a:t>
                      </a:r>
                    </a:p>
                  </a:txBody>
                  <a:tcPr marL="9525" marR="9525" marT="9525" marB="0" anchor="b">
                    <a:lnL>
                      <a:noFill/>
                    </a:lnL>
                    <a:lnR>
                      <a:noFill/>
                    </a:lnR>
                    <a:lnT>
                      <a:noFill/>
                    </a:lnT>
                    <a:lnB>
                      <a:noFill/>
                    </a:lnB>
                  </a:tcPr>
                </a:tc>
                <a:extLst>
                  <a:ext uri="{0D108BD9-81ED-4DB2-BD59-A6C34878D82A}">
                    <a16:rowId xmlns:a16="http://schemas.microsoft.com/office/drawing/2014/main" val="1167593799"/>
                  </a:ext>
                </a:extLst>
              </a:tr>
              <a:tr h="430357">
                <a:tc>
                  <a:txBody>
                    <a:bodyPr/>
                    <a:lstStyle/>
                    <a:p>
                      <a:pPr algn="l" fontAlgn="b"/>
                      <a:r>
                        <a:rPr lang="en-US" sz="1600" b="1" i="0" u="none" strike="noStrike" dirty="0">
                          <a:solidFill>
                            <a:srgbClr val="000000"/>
                          </a:solidFill>
                          <a:effectLst/>
                          <a:latin typeface="Calibri" panose="020F0502020204030204" pitchFamily="34" charset="0"/>
                        </a:rPr>
                        <a:t>Ann Arbor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1,658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313,342,104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188,988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4.23%</a:t>
                      </a:r>
                    </a:p>
                  </a:txBody>
                  <a:tcPr marL="9525" marR="9525" marT="9525" marB="0" anchor="b">
                    <a:lnL>
                      <a:noFill/>
                    </a:lnL>
                    <a:lnR>
                      <a:noFill/>
                    </a:lnR>
                    <a:lnT>
                      <a:noFill/>
                    </a:lnT>
                    <a:lnB>
                      <a:noFill/>
                    </a:lnB>
                  </a:tcPr>
                </a:tc>
                <a:extLst>
                  <a:ext uri="{0D108BD9-81ED-4DB2-BD59-A6C34878D82A}">
                    <a16:rowId xmlns:a16="http://schemas.microsoft.com/office/drawing/2014/main" val="270503766"/>
                  </a:ext>
                </a:extLst>
              </a:tr>
              <a:tr h="430357">
                <a:tc>
                  <a:txBody>
                    <a:bodyPr/>
                    <a:lstStyle/>
                    <a:p>
                      <a:pPr algn="l" fontAlgn="b"/>
                      <a:r>
                        <a:rPr lang="en-US" sz="1600" b="1" i="0" u="none" strike="noStrike" dirty="0">
                          <a:solidFill>
                            <a:srgbClr val="000000"/>
                          </a:solidFill>
                          <a:effectLst/>
                          <a:latin typeface="Calibri" panose="020F0502020204030204" pitchFamily="34" charset="0"/>
                        </a:rPr>
                        <a:t>Lodi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2,326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349,439,632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150,232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4.72%</a:t>
                      </a:r>
                    </a:p>
                  </a:txBody>
                  <a:tcPr marL="9525" marR="9525" marT="9525" marB="0" anchor="b">
                    <a:lnL>
                      <a:noFill/>
                    </a:lnL>
                    <a:lnR>
                      <a:noFill/>
                    </a:lnR>
                    <a:lnT>
                      <a:noFill/>
                    </a:lnT>
                    <a:lnB>
                      <a:noFill/>
                    </a:lnB>
                  </a:tcPr>
                </a:tc>
                <a:extLst>
                  <a:ext uri="{0D108BD9-81ED-4DB2-BD59-A6C34878D82A}">
                    <a16:rowId xmlns:a16="http://schemas.microsoft.com/office/drawing/2014/main" val="2399836212"/>
                  </a:ext>
                </a:extLst>
              </a:tr>
              <a:tr h="430357">
                <a:tc>
                  <a:txBody>
                    <a:bodyPr/>
                    <a:lstStyle/>
                    <a:p>
                      <a:pPr algn="l" fontAlgn="b"/>
                      <a:r>
                        <a:rPr lang="en-US" sz="1600" b="1" i="0" u="none" strike="noStrike" dirty="0">
                          <a:solidFill>
                            <a:srgbClr val="000000"/>
                          </a:solidFill>
                          <a:effectLst/>
                          <a:latin typeface="Calibri" panose="020F0502020204030204" pitchFamily="34" charset="0"/>
                        </a:rPr>
                        <a:t>Northfield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3,974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261,572,654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65,821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3.53%</a:t>
                      </a:r>
                    </a:p>
                  </a:txBody>
                  <a:tcPr marL="9525" marR="9525" marT="9525" marB="0" anchor="b">
                    <a:lnL>
                      <a:noFill/>
                    </a:lnL>
                    <a:lnR>
                      <a:noFill/>
                    </a:lnR>
                    <a:lnT>
                      <a:noFill/>
                    </a:lnT>
                    <a:lnB>
                      <a:noFill/>
                    </a:lnB>
                  </a:tcPr>
                </a:tc>
                <a:extLst>
                  <a:ext uri="{0D108BD9-81ED-4DB2-BD59-A6C34878D82A}">
                    <a16:rowId xmlns:a16="http://schemas.microsoft.com/office/drawing/2014/main" val="2581293789"/>
                  </a:ext>
                </a:extLst>
              </a:tr>
              <a:tr h="430357">
                <a:tc>
                  <a:txBody>
                    <a:bodyPr/>
                    <a:lstStyle/>
                    <a:p>
                      <a:pPr algn="l" fontAlgn="b"/>
                      <a:r>
                        <a:rPr lang="en-US" sz="1600" b="1" i="0" u="none" strike="noStrike" dirty="0">
                          <a:solidFill>
                            <a:srgbClr val="000000"/>
                          </a:solidFill>
                          <a:effectLst/>
                          <a:latin typeface="Calibri" panose="020F0502020204030204" pitchFamily="34" charset="0"/>
                        </a:rPr>
                        <a:t>Pittsfield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10,328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1,133,828,496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109,782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15.32%</a:t>
                      </a:r>
                    </a:p>
                  </a:txBody>
                  <a:tcPr marL="9525" marR="9525" marT="9525" marB="0" anchor="b">
                    <a:lnL>
                      <a:noFill/>
                    </a:lnL>
                    <a:lnR>
                      <a:noFill/>
                    </a:lnR>
                    <a:lnT>
                      <a:noFill/>
                    </a:lnT>
                    <a:lnB>
                      <a:noFill/>
                    </a:lnB>
                  </a:tcPr>
                </a:tc>
                <a:extLst>
                  <a:ext uri="{0D108BD9-81ED-4DB2-BD59-A6C34878D82A}">
                    <a16:rowId xmlns:a16="http://schemas.microsoft.com/office/drawing/2014/main" val="3583539069"/>
                  </a:ext>
                </a:extLst>
              </a:tr>
              <a:tr h="430357">
                <a:tc>
                  <a:txBody>
                    <a:bodyPr/>
                    <a:lstStyle/>
                    <a:p>
                      <a:pPr algn="l" fontAlgn="b"/>
                      <a:r>
                        <a:rPr lang="en-US" sz="1600" b="1" i="0" u="none" strike="noStrike" dirty="0">
                          <a:solidFill>
                            <a:srgbClr val="000000"/>
                          </a:solidFill>
                          <a:effectLst/>
                          <a:latin typeface="Calibri" panose="020F0502020204030204" pitchFamily="34" charset="0"/>
                        </a:rPr>
                        <a:t>Salem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2,951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277,810,091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94,141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3.75%</a:t>
                      </a:r>
                    </a:p>
                  </a:txBody>
                  <a:tcPr marL="9525" marR="9525" marT="9525" marB="0" anchor="b">
                    <a:lnL>
                      <a:noFill/>
                    </a:lnL>
                    <a:lnR>
                      <a:noFill/>
                    </a:lnR>
                    <a:lnT>
                      <a:noFill/>
                    </a:lnT>
                    <a:lnB>
                      <a:noFill/>
                    </a:lnB>
                  </a:tcPr>
                </a:tc>
                <a:extLst>
                  <a:ext uri="{0D108BD9-81ED-4DB2-BD59-A6C34878D82A}">
                    <a16:rowId xmlns:a16="http://schemas.microsoft.com/office/drawing/2014/main" val="1187509320"/>
                  </a:ext>
                </a:extLst>
              </a:tr>
              <a:tr h="430357">
                <a:tc>
                  <a:txBody>
                    <a:bodyPr/>
                    <a:lstStyle/>
                    <a:p>
                      <a:pPr algn="l" fontAlgn="b"/>
                      <a:r>
                        <a:rPr lang="en-US" sz="1600" b="1" i="0" u="none" strike="noStrike" dirty="0">
                          <a:solidFill>
                            <a:srgbClr val="000000"/>
                          </a:solidFill>
                          <a:effectLst/>
                          <a:latin typeface="Calibri" panose="020F0502020204030204" pitchFamily="34" charset="0"/>
                        </a:rPr>
                        <a:t>Scio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5,737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868,931,757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151,461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11.74%</a:t>
                      </a:r>
                    </a:p>
                  </a:txBody>
                  <a:tcPr marL="9525" marR="9525" marT="9525" marB="0" anchor="b">
                    <a:lnL>
                      <a:noFill/>
                    </a:lnL>
                    <a:lnR>
                      <a:noFill/>
                    </a:lnR>
                    <a:lnT>
                      <a:noFill/>
                    </a:lnT>
                    <a:lnB>
                      <a:noFill/>
                    </a:lnB>
                  </a:tcPr>
                </a:tc>
                <a:extLst>
                  <a:ext uri="{0D108BD9-81ED-4DB2-BD59-A6C34878D82A}">
                    <a16:rowId xmlns:a16="http://schemas.microsoft.com/office/drawing/2014/main" val="2897066461"/>
                  </a:ext>
                </a:extLst>
              </a:tr>
              <a:tr h="430357">
                <a:tc>
                  <a:txBody>
                    <a:bodyPr/>
                    <a:lstStyle/>
                    <a:p>
                      <a:pPr algn="l" fontAlgn="b"/>
                      <a:r>
                        <a:rPr lang="en-US" sz="1600" b="1" i="0" u="none" strike="noStrike" dirty="0">
                          <a:solidFill>
                            <a:srgbClr val="000000"/>
                          </a:solidFill>
                          <a:effectLst/>
                          <a:latin typeface="Calibri" panose="020F0502020204030204" pitchFamily="34" charset="0"/>
                        </a:rPr>
                        <a:t>Superior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5,511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501,798,594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91,054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6.78%</a:t>
                      </a:r>
                    </a:p>
                  </a:txBody>
                  <a:tcPr marL="9525" marR="9525" marT="9525" marB="0" anchor="b">
                    <a:lnL>
                      <a:noFill/>
                    </a:lnL>
                    <a:lnR>
                      <a:noFill/>
                    </a:lnR>
                    <a:lnT>
                      <a:noFill/>
                    </a:lnT>
                    <a:lnB>
                      <a:noFill/>
                    </a:lnB>
                  </a:tcPr>
                </a:tc>
                <a:extLst>
                  <a:ext uri="{0D108BD9-81ED-4DB2-BD59-A6C34878D82A}">
                    <a16:rowId xmlns:a16="http://schemas.microsoft.com/office/drawing/2014/main" val="3328625110"/>
                  </a:ext>
                </a:extLst>
              </a:tr>
              <a:tr h="430357">
                <a:tc>
                  <a:txBody>
                    <a:bodyPr/>
                    <a:lstStyle/>
                    <a:p>
                      <a:pPr algn="l" fontAlgn="b"/>
                      <a:r>
                        <a:rPr lang="en-US" sz="1600" b="1" i="0" u="none" strike="noStrike" dirty="0">
                          <a:solidFill>
                            <a:srgbClr val="000000"/>
                          </a:solidFill>
                          <a:effectLst/>
                          <a:latin typeface="Calibri" panose="020F0502020204030204" pitchFamily="34" charset="0"/>
                        </a:rPr>
                        <a:t>Webster Township</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2,688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353,869,824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                    131,648 </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4.78%</a:t>
                      </a:r>
                    </a:p>
                  </a:txBody>
                  <a:tcPr marL="9525" marR="9525" marT="9525" marB="0" anchor="b">
                    <a:lnL>
                      <a:noFill/>
                    </a:lnL>
                    <a:lnR>
                      <a:noFill/>
                    </a:lnR>
                    <a:lnT>
                      <a:noFill/>
                    </a:lnT>
                    <a:lnB>
                      <a:noFill/>
                    </a:lnB>
                  </a:tcPr>
                </a:tc>
                <a:extLst>
                  <a:ext uri="{0D108BD9-81ED-4DB2-BD59-A6C34878D82A}">
                    <a16:rowId xmlns:a16="http://schemas.microsoft.com/office/drawing/2014/main" val="4156712042"/>
                  </a:ext>
                </a:extLst>
              </a:tr>
              <a:tr h="409864">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2262521"/>
                  </a:ext>
                </a:extLst>
              </a:tr>
              <a:tr h="532822">
                <a:tc>
                  <a:txBody>
                    <a:bodyPr/>
                    <a:lstStyle/>
                    <a:p>
                      <a:pPr algn="l" fontAlgn="b"/>
                      <a:r>
                        <a:rPr lang="en-US" sz="1600" b="1" i="0" u="none" strike="noStrike" dirty="0">
                          <a:solidFill>
                            <a:srgbClr val="000000"/>
                          </a:solidFill>
                          <a:effectLst/>
                          <a:latin typeface="Calibri" panose="020F0502020204030204" pitchFamily="34" charset="0"/>
                        </a:rPr>
                        <a:t>TOTALS</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panose="020F0502020204030204" pitchFamily="34" charset="0"/>
                        </a:rPr>
                        <a:t>                63,060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panose="020F0502020204030204" pitchFamily="34" charset="0"/>
                        </a:rPr>
                        <a:t> $    7,402,264,475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panose="020F0502020204030204" pitchFamily="34" charset="0"/>
                        </a:rPr>
                        <a:t> $                117,384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100.00%</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658421254"/>
                  </a:ext>
                </a:extLst>
              </a:tr>
            </a:tbl>
          </a:graphicData>
        </a:graphic>
      </p:graphicFrame>
    </p:spTree>
    <p:extLst>
      <p:ext uri="{BB962C8B-B14F-4D97-AF65-F5344CB8AC3E}">
        <p14:creationId xmlns:p14="http://schemas.microsoft.com/office/powerpoint/2010/main" val="28209304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74</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4213871865"/>
              </p:ext>
            </p:extLst>
          </p:nvPr>
        </p:nvGraphicFramePr>
        <p:xfrm>
          <a:off x="224446" y="224445"/>
          <a:ext cx="11513125" cy="5607427"/>
        </p:xfrm>
        <a:graphic>
          <a:graphicData uri="http://schemas.openxmlformats.org/drawingml/2006/table">
            <a:tbl>
              <a:tblPr/>
              <a:tblGrid>
                <a:gridCol w="1916274">
                  <a:extLst>
                    <a:ext uri="{9D8B030D-6E8A-4147-A177-3AD203B41FA5}">
                      <a16:colId xmlns:a16="http://schemas.microsoft.com/office/drawing/2014/main" val="1102576138"/>
                    </a:ext>
                  </a:extLst>
                </a:gridCol>
                <a:gridCol w="1521405">
                  <a:extLst>
                    <a:ext uri="{9D8B030D-6E8A-4147-A177-3AD203B41FA5}">
                      <a16:colId xmlns:a16="http://schemas.microsoft.com/office/drawing/2014/main" val="2066791118"/>
                    </a:ext>
                  </a:extLst>
                </a:gridCol>
                <a:gridCol w="197434">
                  <a:extLst>
                    <a:ext uri="{9D8B030D-6E8A-4147-A177-3AD203B41FA5}">
                      <a16:colId xmlns:a16="http://schemas.microsoft.com/office/drawing/2014/main" val="3541254080"/>
                    </a:ext>
                  </a:extLst>
                </a:gridCol>
                <a:gridCol w="1823364">
                  <a:extLst>
                    <a:ext uri="{9D8B030D-6E8A-4147-A177-3AD203B41FA5}">
                      <a16:colId xmlns:a16="http://schemas.microsoft.com/office/drawing/2014/main" val="131307314"/>
                    </a:ext>
                  </a:extLst>
                </a:gridCol>
                <a:gridCol w="267117">
                  <a:extLst>
                    <a:ext uri="{9D8B030D-6E8A-4147-A177-3AD203B41FA5}">
                      <a16:colId xmlns:a16="http://schemas.microsoft.com/office/drawing/2014/main" val="1686935823"/>
                    </a:ext>
                  </a:extLst>
                </a:gridCol>
                <a:gridCol w="1788521">
                  <a:extLst>
                    <a:ext uri="{9D8B030D-6E8A-4147-A177-3AD203B41FA5}">
                      <a16:colId xmlns:a16="http://schemas.microsoft.com/office/drawing/2014/main" val="2726276229"/>
                    </a:ext>
                  </a:extLst>
                </a:gridCol>
                <a:gridCol w="174206">
                  <a:extLst>
                    <a:ext uri="{9D8B030D-6E8A-4147-A177-3AD203B41FA5}">
                      <a16:colId xmlns:a16="http://schemas.microsoft.com/office/drawing/2014/main" val="4054732981"/>
                    </a:ext>
                  </a:extLst>
                </a:gridCol>
                <a:gridCol w="1951115">
                  <a:extLst>
                    <a:ext uri="{9D8B030D-6E8A-4147-A177-3AD203B41FA5}">
                      <a16:colId xmlns:a16="http://schemas.microsoft.com/office/drawing/2014/main" val="3048452217"/>
                    </a:ext>
                  </a:extLst>
                </a:gridCol>
                <a:gridCol w="743282">
                  <a:extLst>
                    <a:ext uri="{9D8B030D-6E8A-4147-A177-3AD203B41FA5}">
                      <a16:colId xmlns:a16="http://schemas.microsoft.com/office/drawing/2014/main" val="4263203622"/>
                    </a:ext>
                  </a:extLst>
                </a:gridCol>
                <a:gridCol w="1130407">
                  <a:extLst>
                    <a:ext uri="{9D8B030D-6E8A-4147-A177-3AD203B41FA5}">
                      <a16:colId xmlns:a16="http://schemas.microsoft.com/office/drawing/2014/main" val="375298963"/>
                    </a:ext>
                  </a:extLst>
                </a:gridCol>
              </a:tblGrid>
              <a:tr h="662558">
                <a:tc gridSpan="8">
                  <a:txBody>
                    <a:bodyPr/>
                    <a:lstStyle/>
                    <a:p>
                      <a:pPr algn="ctr" fontAlgn="b"/>
                      <a:r>
                        <a:rPr lang="en-US" sz="2800" b="1" i="0" u="none" strike="noStrike" dirty="0">
                          <a:solidFill>
                            <a:schemeClr val="accent2"/>
                          </a:solidFill>
                          <a:effectLst/>
                          <a:latin typeface="Calibri" panose="020F0502020204030204" pitchFamily="34" charset="0"/>
                        </a:rPr>
                        <a:t>Additional Cost Of Options from Current Debt Millage Per Year</a:t>
                      </a:r>
                    </a:p>
                  </a:txBody>
                  <a:tcPr marL="9525" marR="9525" marT="9525"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938226324"/>
                  </a:ext>
                </a:extLst>
              </a:tr>
              <a:tr h="695307">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8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8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8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8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8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8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800" b="1" i="0" u="none" strike="noStrike" dirty="0">
                          <a:solidFill>
                            <a:srgbClr val="000000"/>
                          </a:solidFill>
                          <a:effectLst/>
                          <a:latin typeface="Calibri" panose="020F0502020204030204" pitchFamily="34" charset="0"/>
                        </a:rPr>
                        <a:t>All Properties</a:t>
                      </a:r>
                    </a:p>
                  </a:txBody>
                  <a:tcPr marL="9525" marR="9525" marT="9525" marB="0" anchor="b">
                    <a:lnL>
                      <a:noFill/>
                    </a:lnL>
                    <a:lnR>
                      <a:noFill/>
                    </a:lnR>
                    <a:lnT>
                      <a:noFill/>
                    </a:lnT>
                    <a:lnB>
                      <a:noFill/>
                    </a:lnB>
                  </a:tcPr>
                </a:tc>
                <a:tc>
                  <a:txBody>
                    <a:bodyPr/>
                    <a:lstStyle/>
                    <a:p>
                      <a:pPr algn="r" fontAlgn="b"/>
                      <a:endParaRPr lang="en-US" sz="18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800" b="1" i="0" u="none" strike="noStrike" dirty="0">
                          <a:solidFill>
                            <a:srgbClr val="000000"/>
                          </a:solidFill>
                          <a:effectLst/>
                          <a:latin typeface="Calibri" panose="020F0502020204030204" pitchFamily="34" charset="0"/>
                        </a:rPr>
                        <a:t>Residential</a:t>
                      </a:r>
                    </a:p>
                  </a:txBody>
                  <a:tcPr marL="9525" marR="9525" marT="9525" marB="0" anchor="b">
                    <a:lnL>
                      <a:noFill/>
                    </a:lnL>
                    <a:lnR>
                      <a:noFill/>
                    </a:lnR>
                    <a:lnT>
                      <a:noFill/>
                    </a:lnT>
                    <a:lnB>
                      <a:noFill/>
                    </a:lnB>
                  </a:tcPr>
                </a:tc>
                <a:extLst>
                  <a:ext uri="{0D108BD9-81ED-4DB2-BD59-A6C34878D82A}">
                    <a16:rowId xmlns:a16="http://schemas.microsoft.com/office/drawing/2014/main" val="443645949"/>
                  </a:ext>
                </a:extLst>
              </a:tr>
              <a:tr h="22263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800" b="1" i="0" u="none" strike="noStrike">
                          <a:solidFill>
                            <a:srgbClr val="000000"/>
                          </a:solidFill>
                          <a:effectLst/>
                          <a:latin typeface="Calibri" panose="020F0502020204030204" pitchFamily="34" charset="0"/>
                        </a:rPr>
                        <a:t> Taxable Value </a:t>
                      </a:r>
                    </a:p>
                  </a:txBody>
                  <a:tcPr marL="9525" marR="9525" marT="9525" marB="0" anchor="b">
                    <a:lnL>
                      <a:noFill/>
                    </a:lnL>
                    <a:lnR>
                      <a:noFill/>
                    </a:lnR>
                    <a:lnT>
                      <a:noFill/>
                    </a:lnT>
                    <a:lnB>
                      <a:noFill/>
                    </a:lnB>
                  </a:tcPr>
                </a:tc>
                <a:tc>
                  <a:txBody>
                    <a:bodyPr/>
                    <a:lstStyle/>
                    <a:p>
                      <a:pPr algn="r" fontAlgn="b"/>
                      <a:endParaRPr lang="en-US" sz="18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800" b="1" i="0" u="none" strike="noStrike">
                          <a:solidFill>
                            <a:srgbClr val="000000"/>
                          </a:solidFill>
                          <a:effectLst/>
                          <a:latin typeface="Calibri" panose="020F0502020204030204" pitchFamily="34" charset="0"/>
                        </a:rPr>
                        <a:t> Taxable Value </a:t>
                      </a:r>
                    </a:p>
                  </a:txBody>
                  <a:tcPr marL="9525" marR="9525" marT="9525" marB="0" anchor="b">
                    <a:lnL>
                      <a:noFill/>
                    </a:lnL>
                    <a:lnR>
                      <a:noFill/>
                    </a:lnR>
                    <a:lnT>
                      <a:noFill/>
                    </a:lnT>
                    <a:lnB>
                      <a:noFill/>
                    </a:lnB>
                  </a:tcPr>
                </a:tc>
                <a:tc>
                  <a:txBody>
                    <a:bodyPr/>
                    <a:lstStyle/>
                    <a:p>
                      <a:pPr algn="r" fontAlgn="b"/>
                      <a:endParaRPr lang="en-US" sz="18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800" b="1" i="0" u="none" strike="noStrike" dirty="0">
                          <a:solidFill>
                            <a:srgbClr val="000000"/>
                          </a:solidFill>
                          <a:effectLst/>
                          <a:latin typeface="Calibri" panose="020F0502020204030204" pitchFamily="34" charset="0"/>
                        </a:rPr>
                        <a:t> Taxable Value </a:t>
                      </a:r>
                    </a:p>
                  </a:txBody>
                  <a:tcPr marL="9525" marR="9525" marT="9525" marB="0" anchor="b">
                    <a:lnL>
                      <a:noFill/>
                    </a:lnL>
                    <a:lnR>
                      <a:noFill/>
                    </a:lnR>
                    <a:lnT>
                      <a:noFill/>
                    </a:lnT>
                    <a:lnB>
                      <a:noFill/>
                    </a:lnB>
                  </a:tcPr>
                </a:tc>
                <a:tc>
                  <a:txBody>
                    <a:bodyPr/>
                    <a:lstStyle/>
                    <a:p>
                      <a:pPr algn="r" fontAlgn="b"/>
                      <a:endParaRPr lang="en-US" sz="18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800" b="1" i="0" u="none" strike="noStrike" dirty="0">
                          <a:solidFill>
                            <a:srgbClr val="000000"/>
                          </a:solidFill>
                          <a:effectLst/>
                          <a:latin typeface="Calibri" panose="020F0502020204030204" pitchFamily="34" charset="0"/>
                        </a:rPr>
                        <a:t> Taxable Value </a:t>
                      </a:r>
                    </a:p>
                  </a:txBody>
                  <a:tcPr marL="9525" marR="9525" marT="9525" marB="0" anchor="b">
                    <a:lnL>
                      <a:noFill/>
                    </a:lnL>
                    <a:lnR>
                      <a:noFill/>
                    </a:lnR>
                    <a:lnT>
                      <a:noFill/>
                    </a:lnT>
                    <a:lnB>
                      <a:noFill/>
                    </a:lnB>
                  </a:tcPr>
                </a:tc>
                <a:tc>
                  <a:txBody>
                    <a:bodyPr/>
                    <a:lstStyle/>
                    <a:p>
                      <a:pPr algn="r" fontAlgn="b"/>
                      <a:endParaRPr lang="en-US" sz="18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800" b="1" i="0" u="none" strike="noStrike" dirty="0">
                          <a:solidFill>
                            <a:srgbClr val="000000"/>
                          </a:solidFill>
                          <a:effectLst/>
                          <a:latin typeface="Calibri" panose="020F0502020204030204" pitchFamily="34" charset="0"/>
                        </a:rPr>
                        <a:t> Taxable Value </a:t>
                      </a:r>
                    </a:p>
                  </a:txBody>
                  <a:tcPr marL="9525" marR="9525" marT="9525" marB="0" anchor="b">
                    <a:lnL>
                      <a:noFill/>
                    </a:lnL>
                    <a:lnR>
                      <a:noFill/>
                    </a:lnR>
                    <a:lnT>
                      <a:noFill/>
                    </a:lnT>
                    <a:lnB>
                      <a:noFill/>
                    </a:lnB>
                  </a:tcPr>
                </a:tc>
                <a:extLst>
                  <a:ext uri="{0D108BD9-81ED-4DB2-BD59-A6C34878D82A}">
                    <a16:rowId xmlns:a16="http://schemas.microsoft.com/office/drawing/2014/main" val="1421887489"/>
                  </a:ext>
                </a:extLst>
              </a:tr>
              <a:tr h="37860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275424080"/>
                  </a:ext>
                </a:extLst>
              </a:tr>
              <a:tr h="473256">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 $          100,000 </a:t>
                      </a: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 $                150,000 </a:t>
                      </a: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 $                200,000 </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 $                   163,883 </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 $ 117,384 </a:t>
                      </a:r>
                    </a:p>
                  </a:txBody>
                  <a:tcPr marL="9525" marR="9525" marT="9525" marB="0" anchor="b">
                    <a:lnL>
                      <a:noFill/>
                    </a:lnL>
                    <a:lnR>
                      <a:noFill/>
                    </a:lnR>
                    <a:lnT>
                      <a:noFill/>
                    </a:lnT>
                    <a:lnB>
                      <a:noFill/>
                    </a:lnB>
                  </a:tcPr>
                </a:tc>
                <a:extLst>
                  <a:ext uri="{0D108BD9-81ED-4DB2-BD59-A6C34878D82A}">
                    <a16:rowId xmlns:a16="http://schemas.microsoft.com/office/drawing/2014/main" val="1417096478"/>
                  </a:ext>
                </a:extLst>
              </a:tr>
              <a:tr h="47325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854286410"/>
                  </a:ext>
                </a:extLst>
              </a:tr>
              <a:tr h="473256">
                <a:tc>
                  <a:txBody>
                    <a:bodyPr/>
                    <a:lstStyle/>
                    <a:p>
                      <a:pPr algn="l" fontAlgn="b"/>
                      <a:r>
                        <a:rPr lang="en-US" sz="1600" b="1" i="0" u="none" strike="noStrike" dirty="0">
                          <a:solidFill>
                            <a:srgbClr val="000000"/>
                          </a:solidFill>
                          <a:effectLst/>
                          <a:latin typeface="Calibri" panose="020F0502020204030204" pitchFamily="34" charset="0"/>
                        </a:rPr>
                        <a:t>Option </a:t>
                      </a:r>
                      <a:r>
                        <a:rPr lang="en-US" sz="1600" b="1" i="0" u="none" strike="noStrike" dirty="0" smtClean="0">
                          <a:solidFill>
                            <a:srgbClr val="000000"/>
                          </a:solidFill>
                          <a:effectLst/>
                          <a:latin typeface="Calibri" panose="020F0502020204030204" pitchFamily="34" charset="0"/>
                        </a:rPr>
                        <a:t>1   $533M</a:t>
                      </a:r>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 $                       -   </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 $                             -   </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 $                            -   </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 $                                -   </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 $              -   </a:t>
                      </a:r>
                    </a:p>
                  </a:txBody>
                  <a:tcPr marL="9525" marR="9525" marT="9525" marB="0" anchor="b">
                    <a:lnL>
                      <a:noFill/>
                    </a:lnL>
                    <a:lnR>
                      <a:noFill/>
                    </a:lnR>
                    <a:lnT>
                      <a:noFill/>
                    </a:lnT>
                    <a:lnB>
                      <a:noFill/>
                    </a:lnB>
                  </a:tcPr>
                </a:tc>
                <a:extLst>
                  <a:ext uri="{0D108BD9-81ED-4DB2-BD59-A6C34878D82A}">
                    <a16:rowId xmlns:a16="http://schemas.microsoft.com/office/drawing/2014/main" val="2836884067"/>
                  </a:ext>
                </a:extLst>
              </a:tr>
              <a:tr h="473256">
                <a:tc>
                  <a:txBody>
                    <a:bodyPr/>
                    <a:lstStyle/>
                    <a:p>
                      <a:pPr algn="l" fontAlgn="b"/>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124868883"/>
                  </a:ext>
                </a:extLst>
              </a:tr>
              <a:tr h="473256">
                <a:tc>
                  <a:txBody>
                    <a:bodyPr/>
                    <a:lstStyle/>
                    <a:p>
                      <a:pPr algn="l" fontAlgn="b"/>
                      <a:r>
                        <a:rPr lang="en-US" sz="1600" b="1" i="0" u="none" strike="noStrike" dirty="0">
                          <a:solidFill>
                            <a:srgbClr val="000000"/>
                          </a:solidFill>
                          <a:effectLst/>
                          <a:latin typeface="Calibri" panose="020F0502020204030204" pitchFamily="34" charset="0"/>
                        </a:rPr>
                        <a:t>Option </a:t>
                      </a:r>
                      <a:r>
                        <a:rPr lang="en-US" sz="1600" b="1" i="0" u="none" strike="noStrike" dirty="0" smtClean="0">
                          <a:solidFill>
                            <a:srgbClr val="000000"/>
                          </a:solidFill>
                          <a:effectLst/>
                          <a:latin typeface="Calibri" panose="020F0502020204030204" pitchFamily="34" charset="0"/>
                        </a:rPr>
                        <a:t>2   $750M</a:t>
                      </a:r>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 $                     75 </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 $  </a:t>
                      </a:r>
                      <a:r>
                        <a:rPr lang="en-US" sz="1800" b="0" i="0" u="none" strike="noStrike" dirty="0" smtClean="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113 </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 </a:t>
                      </a:r>
                      <a:r>
                        <a:rPr lang="en-US" sz="1800" b="0" i="0" u="none" strike="noStrike" dirty="0" smtClean="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150 </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 $ </a:t>
                      </a:r>
                      <a:r>
                        <a:rPr lang="en-US" sz="1800" b="0" i="0" u="none" strike="noStrike" dirty="0" smtClean="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123 </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 $             88 </a:t>
                      </a:r>
                    </a:p>
                  </a:txBody>
                  <a:tcPr marL="9525" marR="9525" marT="9525" marB="0" anchor="b">
                    <a:lnL>
                      <a:noFill/>
                    </a:lnL>
                    <a:lnR>
                      <a:noFill/>
                    </a:lnR>
                    <a:lnT>
                      <a:noFill/>
                    </a:lnT>
                    <a:lnB>
                      <a:noFill/>
                    </a:lnB>
                  </a:tcPr>
                </a:tc>
                <a:extLst>
                  <a:ext uri="{0D108BD9-81ED-4DB2-BD59-A6C34878D82A}">
                    <a16:rowId xmlns:a16="http://schemas.microsoft.com/office/drawing/2014/main" val="3019677146"/>
                  </a:ext>
                </a:extLst>
              </a:tr>
              <a:tr h="473256">
                <a:tc>
                  <a:txBody>
                    <a:bodyPr/>
                    <a:lstStyle/>
                    <a:p>
                      <a:pPr algn="l" fontAlgn="b"/>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798800895"/>
                  </a:ext>
                </a:extLst>
              </a:tr>
              <a:tr h="473256">
                <a:tc>
                  <a:txBody>
                    <a:bodyPr/>
                    <a:lstStyle/>
                    <a:p>
                      <a:pPr algn="l" fontAlgn="b"/>
                      <a:r>
                        <a:rPr lang="en-US" sz="1600" b="1" i="0" u="none" strike="noStrike" dirty="0">
                          <a:solidFill>
                            <a:srgbClr val="000000"/>
                          </a:solidFill>
                          <a:effectLst/>
                          <a:latin typeface="Calibri" panose="020F0502020204030204" pitchFamily="34" charset="0"/>
                        </a:rPr>
                        <a:t>Option </a:t>
                      </a:r>
                      <a:r>
                        <a:rPr lang="en-US" sz="1600" b="1" i="0" u="none" strike="noStrike" dirty="0" smtClean="0">
                          <a:solidFill>
                            <a:srgbClr val="000000"/>
                          </a:solidFill>
                          <a:effectLst/>
                          <a:latin typeface="Calibri" panose="020F0502020204030204" pitchFamily="34" charset="0"/>
                        </a:rPr>
                        <a:t>3  $1B</a:t>
                      </a:r>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 </a:t>
                      </a:r>
                      <a:r>
                        <a:rPr lang="en-US" sz="1800" b="0" i="0" u="none" strike="noStrike" dirty="0" smtClean="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170 </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 $   </a:t>
                      </a:r>
                      <a:r>
                        <a:rPr lang="en-US" sz="1800" b="0" i="0" u="none" strike="noStrike" dirty="0" smtClean="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255 </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 $ </a:t>
                      </a:r>
                      <a:r>
                        <a:rPr lang="en-US" sz="1800" b="0" i="0" u="none" strike="noStrike" dirty="0" smtClean="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340 </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 </a:t>
                      </a:r>
                      <a:r>
                        <a:rPr lang="en-US" sz="1800" b="0" i="0" u="none" strike="noStrike" dirty="0" smtClean="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279 </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 $          200 </a:t>
                      </a:r>
                    </a:p>
                  </a:txBody>
                  <a:tcPr marL="9525" marR="9525" marT="9525" marB="0" anchor="b">
                    <a:lnL>
                      <a:noFill/>
                    </a:lnL>
                    <a:lnR>
                      <a:noFill/>
                    </a:lnR>
                    <a:lnT>
                      <a:noFill/>
                    </a:lnT>
                    <a:lnB>
                      <a:noFill/>
                    </a:lnB>
                  </a:tcPr>
                </a:tc>
                <a:extLst>
                  <a:ext uri="{0D108BD9-81ED-4DB2-BD59-A6C34878D82A}">
                    <a16:rowId xmlns:a16="http://schemas.microsoft.com/office/drawing/2014/main" val="725248111"/>
                  </a:ext>
                </a:extLst>
              </a:tr>
            </a:tbl>
          </a:graphicData>
        </a:graphic>
      </p:graphicFrame>
    </p:spTree>
    <p:extLst>
      <p:ext uri="{BB962C8B-B14F-4D97-AF65-F5344CB8AC3E}">
        <p14:creationId xmlns:p14="http://schemas.microsoft.com/office/powerpoint/2010/main" val="5022856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1" y="150725"/>
            <a:ext cx="11654838" cy="1511819"/>
          </a:xfrm>
        </p:spPr>
        <p:txBody>
          <a:bodyPr anchor="ctr">
            <a:noAutofit/>
          </a:bodyPr>
          <a:lstStyle/>
          <a:p>
            <a:pPr algn="ctr"/>
            <a:r>
              <a:rPr lang="en-US" sz="4000" b="1" dirty="0">
                <a:latin typeface="Franklin Gothic" panose="02000003060000020004" pitchFamily="2" charset="0"/>
                <a:cs typeface="Times New Roman" panose="02020603050405020304" pitchFamily="18" charset="0"/>
              </a:rPr>
              <a:t>SUMMARY OF PROPOSED BONDING</a:t>
            </a:r>
            <a:br>
              <a:rPr lang="en-US" sz="4000" b="1" dirty="0">
                <a:latin typeface="Franklin Gothic" panose="02000003060000020004" pitchFamily="2" charset="0"/>
                <a:cs typeface="Times New Roman" panose="02020603050405020304" pitchFamily="18" charset="0"/>
              </a:rPr>
            </a:br>
            <a:r>
              <a:rPr lang="en-US" sz="4000" b="1" dirty="0">
                <a:latin typeface="Franklin Gothic" panose="02000003060000020004" pitchFamily="2" charset="0"/>
                <a:cs typeface="Times New Roman" panose="02020603050405020304" pitchFamily="18" charset="0"/>
              </a:rPr>
              <a:t>Option 1 - $533M </a:t>
            </a:r>
            <a:r>
              <a:rPr lang="en-US" sz="3200" dirty="0">
                <a:latin typeface="Franklin Gothic" panose="02000003060000020004" pitchFamily="2" charset="0"/>
                <a:cs typeface="Times New Roman" panose="02020603050405020304" pitchFamily="18" charset="0"/>
              </a:rPr>
              <a:t/>
            </a:r>
            <a:br>
              <a:rPr lang="en-US" sz="3200" dirty="0">
                <a:latin typeface="Franklin Gothic" panose="02000003060000020004" pitchFamily="2" charset="0"/>
                <a:cs typeface="Times New Roman" panose="02020603050405020304" pitchFamily="18" charset="0"/>
              </a:rPr>
            </a:br>
            <a:r>
              <a:rPr lang="en-US" sz="3200" dirty="0">
                <a:solidFill>
                  <a:srgbClr val="00B050"/>
                </a:solidFill>
                <a:latin typeface="Franklin Gothic" panose="02000003060000020004" pitchFamily="2" charset="0"/>
                <a:cs typeface="Times New Roman" panose="02020603050405020304" pitchFamily="18" charset="0"/>
              </a:rPr>
              <a:t>No Change In Current Millage Rate</a:t>
            </a:r>
          </a:p>
        </p:txBody>
      </p:sp>
      <p:sp>
        <p:nvSpPr>
          <p:cNvPr id="3" name="Content Placeholder 2"/>
          <p:cNvSpPr>
            <a:spLocks noGrp="1"/>
          </p:cNvSpPr>
          <p:nvPr>
            <p:ph idx="1"/>
          </p:nvPr>
        </p:nvSpPr>
        <p:spPr>
          <a:xfrm>
            <a:off x="1256423" y="1662544"/>
            <a:ext cx="9604215" cy="4316672"/>
          </a:xfrm>
        </p:spPr>
        <p:txBody>
          <a:bodyPr>
            <a:normAutofit fontScale="47500" lnSpcReduction="20000"/>
          </a:bodyPr>
          <a:lstStyle/>
          <a:p>
            <a:r>
              <a:rPr lang="en-US" b="1" dirty="0"/>
              <a:t>Issuance Year            Bond Amount   Bond Term Estimated </a:t>
            </a:r>
            <a:r>
              <a:rPr lang="en-US" b="1" dirty="0" smtClean="0"/>
              <a:t>  	Total </a:t>
            </a:r>
            <a:r>
              <a:rPr lang="en-US" b="1" dirty="0"/>
              <a:t>Interest Cost  	Estimated Interest Rate </a:t>
            </a:r>
          </a:p>
          <a:p>
            <a:r>
              <a:rPr lang="en-US" dirty="0"/>
              <a:t>Series 2019	 $16,000,000 	  19.88 yrs.	      </a:t>
            </a:r>
            <a:r>
              <a:rPr lang="en-US" dirty="0" smtClean="0"/>
              <a:t>	$   </a:t>
            </a:r>
            <a:r>
              <a:rPr lang="en-US" dirty="0"/>
              <a:t>5,570,231 		3.50%</a:t>
            </a:r>
          </a:p>
          <a:p>
            <a:r>
              <a:rPr lang="en-US" dirty="0"/>
              <a:t>Series 2022	 $61,500,000 	  20.00 yrs.	      </a:t>
            </a:r>
            <a:r>
              <a:rPr lang="en-US" dirty="0" smtClean="0"/>
              <a:t>	$  </a:t>
            </a:r>
            <a:r>
              <a:rPr lang="en-US" dirty="0"/>
              <a:t>28,145,000 		4.00%</a:t>
            </a:r>
          </a:p>
          <a:p>
            <a:r>
              <a:rPr lang="en-US" dirty="0"/>
              <a:t>Series 2025	 $140,500,000 	  20.00 yrs.	      </a:t>
            </a:r>
            <a:r>
              <a:rPr lang="en-US" dirty="0" smtClean="0"/>
              <a:t>	$  </a:t>
            </a:r>
            <a:r>
              <a:rPr lang="en-US" dirty="0"/>
              <a:t>79,013,025 		4.25%</a:t>
            </a:r>
          </a:p>
          <a:p>
            <a:r>
              <a:rPr lang="en-US" u="sng" dirty="0"/>
              <a:t>Series 2029	 $315,000,000 	  21.00 yrs.	      </a:t>
            </a:r>
            <a:r>
              <a:rPr lang="en-US" u="sng" dirty="0" smtClean="0"/>
              <a:t>	$</a:t>
            </a:r>
            <a:r>
              <a:rPr lang="en-US" u="sng" dirty="0"/>
              <a:t>233,317,800 		4.50%</a:t>
            </a:r>
          </a:p>
          <a:p>
            <a:r>
              <a:rPr lang="en-US" b="1" dirty="0"/>
              <a:t>Total 	 	$533,000,000 		 </a:t>
            </a:r>
            <a:r>
              <a:rPr lang="en-US" b="1" dirty="0" smtClean="0"/>
              <a:t>     	 </a:t>
            </a:r>
            <a:r>
              <a:rPr lang="en-US" b="1" dirty="0"/>
              <a:t>$346,046,056 </a:t>
            </a:r>
          </a:p>
          <a:p>
            <a:endParaRPr lang="en-US" b="1" dirty="0"/>
          </a:p>
          <a:p>
            <a:r>
              <a:rPr lang="en-US" b="1" dirty="0"/>
              <a:t>First Year Millage 	     Average Millage 	       Maximum Total Mills all Debt       Increase in Debt Levy </a:t>
            </a:r>
          </a:p>
          <a:p>
            <a:r>
              <a:rPr lang="en-US" b="1" dirty="0"/>
              <a:t>          .06                              1.88                                         2.45                                                  0.00</a:t>
            </a:r>
          </a:p>
          <a:p>
            <a:r>
              <a:rPr lang="en-US" b="1" dirty="0" smtClean="0">
                <a:solidFill>
                  <a:srgbClr val="00B050"/>
                </a:solidFill>
              </a:rPr>
              <a:t>The Pro is that the millage rate remains the same, no increase necessary</a:t>
            </a:r>
            <a:endParaRPr lang="en-US" b="1" dirty="0">
              <a:solidFill>
                <a:srgbClr val="00B050"/>
              </a:solidFill>
            </a:endParaRPr>
          </a:p>
          <a:p>
            <a:r>
              <a:rPr lang="en-US" b="1" dirty="0" smtClean="0">
                <a:solidFill>
                  <a:srgbClr val="FF0000"/>
                </a:solidFill>
              </a:rPr>
              <a:t>The Cons are not enough funds are generated at the beginning in order to build new schools or complete all major renovations.  Funds are only sufficient to maintain a Fair FCI learning environment at our schools</a:t>
            </a:r>
          </a:p>
          <a:p>
            <a:r>
              <a:rPr lang="en-US" b="1" dirty="0" smtClean="0">
                <a:solidFill>
                  <a:srgbClr val="0070C0"/>
                </a:solidFill>
              </a:rPr>
              <a:t>Recommend May 2019 Election</a:t>
            </a:r>
            <a:r>
              <a:rPr lang="en-US" dirty="0"/>
              <a:t>	</a:t>
            </a:r>
            <a:endParaRPr lang="en-US" dirty="0" smtClean="0"/>
          </a:p>
          <a:p>
            <a:endParaRPr lang="en-US" dirty="0"/>
          </a:p>
          <a:p>
            <a:endParaRPr lang="en-US" dirty="0"/>
          </a:p>
        </p:txBody>
      </p:sp>
      <p:sp>
        <p:nvSpPr>
          <p:cNvPr id="4" name="Date Placeholder 3"/>
          <p:cNvSpPr>
            <a:spLocks noGrp="1"/>
          </p:cNvSpPr>
          <p:nvPr>
            <p:ph type="dt" sz="half" idx="10"/>
          </p:nvPr>
        </p:nvSpPr>
        <p:spPr/>
        <p:txBody>
          <a:bodyPr/>
          <a:lstStyle/>
          <a:p>
            <a:r>
              <a:rPr lang="en-US" dirty="0"/>
              <a:t>December </a:t>
            </a:r>
            <a:r>
              <a:rPr lang="en-US" dirty="0" smtClean="0"/>
              <a:t>19, </a:t>
            </a:r>
            <a:r>
              <a:rPr lang="en-US" dirty="0"/>
              <a:t>2018</a:t>
            </a:r>
          </a:p>
        </p:txBody>
      </p:sp>
      <p:sp>
        <p:nvSpPr>
          <p:cNvPr id="5" name="Footer Placeholder 4"/>
          <p:cNvSpPr>
            <a:spLocks noGrp="1"/>
          </p:cNvSpPr>
          <p:nvPr>
            <p:ph type="ftr" sz="quarter" idx="11"/>
          </p:nvPr>
        </p:nvSpPr>
        <p:spPr/>
        <p:txBody>
          <a:bodyPr/>
          <a:lstStyle/>
          <a:p>
            <a:r>
              <a:rPr lang="en-US"/>
              <a:t>AAPS Facilities Condition Assessment</a:t>
            </a:r>
          </a:p>
        </p:txBody>
      </p:sp>
      <p:sp>
        <p:nvSpPr>
          <p:cNvPr id="6" name="Slide Number Placeholder 5"/>
          <p:cNvSpPr>
            <a:spLocks noGrp="1"/>
          </p:cNvSpPr>
          <p:nvPr>
            <p:ph type="sldNum" sz="quarter" idx="12"/>
          </p:nvPr>
        </p:nvSpPr>
        <p:spPr/>
        <p:txBody>
          <a:bodyPr/>
          <a:lstStyle/>
          <a:p>
            <a:fld id="{DFDA7B31-6DA4-A642-9221-73BBAF8BB92E}" type="slidenum">
              <a:rPr lang="en-US" smtClean="0"/>
              <a:t>75</a:t>
            </a:fld>
            <a:endParaRPr lang="en-US"/>
          </a:p>
        </p:txBody>
      </p:sp>
    </p:spTree>
    <p:extLst>
      <p:ext uri="{BB962C8B-B14F-4D97-AF65-F5344CB8AC3E}">
        <p14:creationId xmlns:p14="http://schemas.microsoft.com/office/powerpoint/2010/main" val="27518930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60" y="110533"/>
            <a:ext cx="11706330" cy="1600701"/>
          </a:xfrm>
        </p:spPr>
        <p:txBody>
          <a:bodyPr>
            <a:noAutofit/>
          </a:bodyPr>
          <a:lstStyle/>
          <a:p>
            <a:pPr algn="ctr"/>
            <a:r>
              <a:rPr lang="en-US" sz="4000" b="1" dirty="0"/>
              <a:t>SUMMARY OF PROPOSED BONDING</a:t>
            </a:r>
            <a:br>
              <a:rPr lang="en-US" sz="4000" b="1" dirty="0"/>
            </a:br>
            <a:r>
              <a:rPr lang="en-US" sz="4000" b="1" dirty="0"/>
              <a:t>Option 2 - $750M</a:t>
            </a:r>
            <a:r>
              <a:rPr lang="en-US" sz="3200" dirty="0"/>
              <a:t/>
            </a:r>
            <a:br>
              <a:rPr lang="en-US" sz="3200" dirty="0"/>
            </a:br>
            <a:r>
              <a:rPr lang="en-US" sz="3200" dirty="0">
                <a:solidFill>
                  <a:srgbClr val="00B050"/>
                </a:solidFill>
              </a:rPr>
              <a:t>0.75 Additional Mill To Current Millage</a:t>
            </a:r>
          </a:p>
        </p:txBody>
      </p:sp>
      <p:sp>
        <p:nvSpPr>
          <p:cNvPr id="3" name="Content Placeholder 2"/>
          <p:cNvSpPr>
            <a:spLocks noGrp="1"/>
          </p:cNvSpPr>
          <p:nvPr>
            <p:ph idx="1"/>
          </p:nvPr>
        </p:nvSpPr>
        <p:spPr>
          <a:xfrm>
            <a:off x="1097280" y="1736050"/>
            <a:ext cx="10058400" cy="4635166"/>
          </a:xfrm>
        </p:spPr>
        <p:txBody>
          <a:bodyPr>
            <a:normAutofit fontScale="85000" lnSpcReduction="10000"/>
          </a:bodyPr>
          <a:lstStyle/>
          <a:p>
            <a:pPr lvl="0">
              <a:buClr>
                <a:srgbClr val="E48312"/>
              </a:buClr>
            </a:pPr>
            <a:r>
              <a:rPr lang="en-US" sz="1700" b="1" dirty="0">
                <a:solidFill>
                  <a:srgbClr val="000000">
                    <a:lumMod val="75000"/>
                    <a:lumOff val="25000"/>
                  </a:srgbClr>
                </a:solidFill>
              </a:rPr>
              <a:t>Issuance Year            Bond Amount   </a:t>
            </a:r>
            <a:r>
              <a:rPr lang="en-US" sz="1700" b="1" dirty="0" smtClean="0">
                <a:solidFill>
                  <a:srgbClr val="000000">
                    <a:lumMod val="75000"/>
                    <a:lumOff val="25000"/>
                  </a:srgbClr>
                </a:solidFill>
              </a:rPr>
              <a:t>		Bond </a:t>
            </a:r>
            <a:r>
              <a:rPr lang="en-US" sz="1700" b="1" dirty="0">
                <a:solidFill>
                  <a:srgbClr val="000000">
                    <a:lumMod val="75000"/>
                    <a:lumOff val="25000"/>
                  </a:srgbClr>
                </a:solidFill>
              </a:rPr>
              <a:t>Term Estimated     </a:t>
            </a:r>
            <a:r>
              <a:rPr lang="en-US" sz="1700" b="1" dirty="0" smtClean="0">
                <a:solidFill>
                  <a:srgbClr val="000000">
                    <a:lumMod val="75000"/>
                    <a:lumOff val="25000"/>
                  </a:srgbClr>
                </a:solidFill>
              </a:rPr>
              <a:t>	Total </a:t>
            </a:r>
            <a:r>
              <a:rPr lang="en-US" sz="1700" b="1" dirty="0">
                <a:solidFill>
                  <a:srgbClr val="000000">
                    <a:lumMod val="75000"/>
                    <a:lumOff val="25000"/>
                  </a:srgbClr>
                </a:solidFill>
              </a:rPr>
              <a:t>Interest Cost  	Estimated Interest Rate </a:t>
            </a:r>
          </a:p>
          <a:p>
            <a:pPr lvl="0">
              <a:buClr>
                <a:srgbClr val="E48312"/>
              </a:buClr>
            </a:pPr>
            <a:r>
              <a:rPr lang="en-US" sz="1700" dirty="0">
                <a:solidFill>
                  <a:srgbClr val="000000">
                    <a:lumMod val="75000"/>
                    <a:lumOff val="25000"/>
                  </a:srgbClr>
                </a:solidFill>
              </a:rPr>
              <a:t>Series 2019	 $50,000,000 	  19.88 yrs.	      </a:t>
            </a:r>
            <a:r>
              <a:rPr lang="en-US" sz="1700" dirty="0" smtClean="0">
                <a:solidFill>
                  <a:srgbClr val="000000">
                    <a:lumMod val="75000"/>
                    <a:lumOff val="25000"/>
                  </a:srgbClr>
                </a:solidFill>
              </a:rPr>
              <a:t>	$  </a:t>
            </a:r>
            <a:r>
              <a:rPr lang="en-US" sz="1700" dirty="0">
                <a:solidFill>
                  <a:srgbClr val="000000">
                    <a:lumMod val="75000"/>
                    <a:lumOff val="25000"/>
                  </a:srgbClr>
                </a:solidFill>
              </a:rPr>
              <a:t>13,339,686 		3.50%</a:t>
            </a:r>
          </a:p>
          <a:p>
            <a:pPr lvl="0">
              <a:buClr>
                <a:srgbClr val="E48312"/>
              </a:buClr>
            </a:pPr>
            <a:r>
              <a:rPr lang="en-US" sz="1700" dirty="0">
                <a:solidFill>
                  <a:srgbClr val="000000">
                    <a:lumMod val="75000"/>
                    <a:lumOff val="25000"/>
                  </a:srgbClr>
                </a:solidFill>
              </a:rPr>
              <a:t>Series 2022	 $105,000,000 	  20.00 yrs.	     </a:t>
            </a:r>
            <a:r>
              <a:rPr lang="en-US" sz="1700" dirty="0" smtClean="0">
                <a:solidFill>
                  <a:srgbClr val="000000">
                    <a:lumMod val="75000"/>
                    <a:lumOff val="25000"/>
                  </a:srgbClr>
                </a:solidFill>
              </a:rPr>
              <a:t>	 </a:t>
            </a:r>
            <a:r>
              <a:rPr lang="en-US" sz="1700" dirty="0">
                <a:solidFill>
                  <a:srgbClr val="000000">
                    <a:lumMod val="75000"/>
                    <a:lumOff val="25000"/>
                  </a:srgbClr>
                </a:solidFill>
              </a:rPr>
              <a:t>$  44,470,000 		4.00%</a:t>
            </a:r>
          </a:p>
          <a:p>
            <a:pPr lvl="0">
              <a:buClr>
                <a:srgbClr val="E48312"/>
              </a:buClr>
            </a:pPr>
            <a:r>
              <a:rPr lang="en-US" sz="1700" dirty="0">
                <a:solidFill>
                  <a:srgbClr val="000000">
                    <a:lumMod val="75000"/>
                    <a:lumOff val="25000"/>
                  </a:srgbClr>
                </a:solidFill>
              </a:rPr>
              <a:t>Series 2025	 $210,500,000 	  20.00 yrs.	      </a:t>
            </a:r>
            <a:r>
              <a:rPr lang="en-US" sz="1700" dirty="0" smtClean="0">
                <a:solidFill>
                  <a:srgbClr val="000000">
                    <a:lumMod val="75000"/>
                    <a:lumOff val="25000"/>
                  </a:srgbClr>
                </a:solidFill>
              </a:rPr>
              <a:t>	 $</a:t>
            </a:r>
            <a:r>
              <a:rPr lang="en-US" sz="1700" dirty="0">
                <a:solidFill>
                  <a:srgbClr val="000000">
                    <a:lumMod val="75000"/>
                    <a:lumOff val="25000"/>
                  </a:srgbClr>
                </a:solidFill>
              </a:rPr>
              <a:t>124,670,350 		4.25%</a:t>
            </a:r>
          </a:p>
          <a:p>
            <a:pPr lvl="0">
              <a:buClr>
                <a:srgbClr val="E48312"/>
              </a:buClr>
            </a:pPr>
            <a:r>
              <a:rPr lang="en-US" sz="1700" u="sng" dirty="0">
                <a:solidFill>
                  <a:srgbClr val="000000">
                    <a:lumMod val="75000"/>
                    <a:lumOff val="25000"/>
                  </a:srgbClr>
                </a:solidFill>
              </a:rPr>
              <a:t>Series 2029	 $385,000,000 	  21.00 yrs.	     </a:t>
            </a:r>
            <a:r>
              <a:rPr lang="en-US" sz="1700" u="sng" dirty="0" smtClean="0">
                <a:solidFill>
                  <a:srgbClr val="000000">
                    <a:lumMod val="75000"/>
                    <a:lumOff val="25000"/>
                  </a:srgbClr>
                </a:solidFill>
              </a:rPr>
              <a:t>	 </a:t>
            </a:r>
            <a:r>
              <a:rPr lang="en-US" sz="1700" u="sng" dirty="0">
                <a:solidFill>
                  <a:srgbClr val="000000">
                    <a:lumMod val="75000"/>
                    <a:lumOff val="25000"/>
                  </a:srgbClr>
                </a:solidFill>
              </a:rPr>
              <a:t>$302,167,350 		4.50%</a:t>
            </a:r>
          </a:p>
          <a:p>
            <a:pPr lvl="0">
              <a:buClr>
                <a:srgbClr val="E48312"/>
              </a:buClr>
            </a:pPr>
            <a:r>
              <a:rPr lang="en-US" sz="1700" b="1" dirty="0">
                <a:solidFill>
                  <a:srgbClr val="000000">
                    <a:lumMod val="75000"/>
                    <a:lumOff val="25000"/>
                  </a:srgbClr>
                </a:solidFill>
              </a:rPr>
              <a:t>Total 	 	$750,000,000 		 	</a:t>
            </a:r>
            <a:r>
              <a:rPr lang="en-US" sz="1700" b="1" dirty="0" smtClean="0">
                <a:solidFill>
                  <a:srgbClr val="000000">
                    <a:lumMod val="75000"/>
                    <a:lumOff val="25000"/>
                  </a:srgbClr>
                </a:solidFill>
              </a:rPr>
              <a:t>$</a:t>
            </a:r>
            <a:r>
              <a:rPr lang="en-US" sz="1700" b="1" dirty="0">
                <a:solidFill>
                  <a:srgbClr val="000000">
                    <a:lumMod val="75000"/>
                    <a:lumOff val="25000"/>
                  </a:srgbClr>
                </a:solidFill>
              </a:rPr>
              <a:t>484,656,386 </a:t>
            </a:r>
          </a:p>
          <a:p>
            <a:pPr lvl="0">
              <a:buClr>
                <a:srgbClr val="E48312"/>
              </a:buClr>
            </a:pPr>
            <a:endParaRPr lang="en-US" sz="1700" b="1" dirty="0">
              <a:solidFill>
                <a:srgbClr val="000000">
                  <a:lumMod val="75000"/>
                  <a:lumOff val="25000"/>
                </a:srgbClr>
              </a:solidFill>
            </a:endParaRPr>
          </a:p>
          <a:p>
            <a:pPr lvl="0">
              <a:buClr>
                <a:srgbClr val="E48312"/>
              </a:buClr>
            </a:pPr>
            <a:r>
              <a:rPr lang="en-US" sz="1700" b="1" dirty="0">
                <a:solidFill>
                  <a:srgbClr val="000000">
                    <a:lumMod val="75000"/>
                    <a:lumOff val="25000"/>
                  </a:srgbClr>
                </a:solidFill>
              </a:rPr>
              <a:t>First Year Millage 	     Average Millage 	       Maximum Total Mills all Debt       Increase in Debt Levy </a:t>
            </a:r>
          </a:p>
          <a:p>
            <a:pPr lvl="0">
              <a:buClr>
                <a:srgbClr val="E48312"/>
              </a:buClr>
            </a:pPr>
            <a:r>
              <a:rPr lang="en-US" sz="1700" b="1" dirty="0">
                <a:solidFill>
                  <a:srgbClr val="000000">
                    <a:lumMod val="75000"/>
                    <a:lumOff val="25000"/>
                  </a:srgbClr>
                </a:solidFill>
              </a:rPr>
              <a:t>          .75                              2.59                                         3.20                                                  </a:t>
            </a:r>
            <a:r>
              <a:rPr lang="en-US" sz="1700" b="1" dirty="0" smtClean="0">
                <a:solidFill>
                  <a:srgbClr val="000000">
                    <a:lumMod val="75000"/>
                    <a:lumOff val="25000"/>
                  </a:srgbClr>
                </a:solidFill>
              </a:rPr>
              <a:t>0.75</a:t>
            </a:r>
          </a:p>
          <a:p>
            <a:r>
              <a:rPr lang="en-US" sz="1800" b="1" dirty="0" smtClean="0">
                <a:solidFill>
                  <a:srgbClr val="00B050"/>
                </a:solidFill>
              </a:rPr>
              <a:t>The Pros are that </a:t>
            </a:r>
            <a:r>
              <a:rPr lang="en-US" sz="1800" b="1" dirty="0">
                <a:solidFill>
                  <a:srgbClr val="00B050"/>
                </a:solidFill>
              </a:rPr>
              <a:t>enough funds are generated at the beginning to build new </a:t>
            </a:r>
            <a:r>
              <a:rPr lang="en-US" sz="1800" b="1" dirty="0" smtClean="0">
                <a:solidFill>
                  <a:srgbClr val="00B050"/>
                </a:solidFill>
              </a:rPr>
              <a:t>schools and to maintain Good FCI learning environment at our schools</a:t>
            </a:r>
          </a:p>
          <a:p>
            <a:r>
              <a:rPr lang="en-US" sz="1800" b="1" dirty="0" smtClean="0">
                <a:solidFill>
                  <a:srgbClr val="FF0000"/>
                </a:solidFill>
              </a:rPr>
              <a:t>The Con is that the millage rate needed is increased by .75 Mills from current millage</a:t>
            </a:r>
            <a:endParaRPr lang="en-US" sz="1800" b="1" dirty="0">
              <a:solidFill>
                <a:srgbClr val="FF0000"/>
              </a:solidFill>
            </a:endParaRPr>
          </a:p>
          <a:p>
            <a:r>
              <a:rPr lang="en-US" sz="1800" b="1" dirty="0">
                <a:solidFill>
                  <a:srgbClr val="0070C0"/>
                </a:solidFill>
              </a:rPr>
              <a:t>Recommend </a:t>
            </a:r>
            <a:r>
              <a:rPr lang="en-US" sz="1800" b="1" dirty="0" smtClean="0">
                <a:solidFill>
                  <a:srgbClr val="0070C0"/>
                </a:solidFill>
              </a:rPr>
              <a:t>November </a:t>
            </a:r>
            <a:r>
              <a:rPr lang="en-US" sz="1800" b="1" dirty="0">
                <a:solidFill>
                  <a:srgbClr val="0070C0"/>
                </a:solidFill>
              </a:rPr>
              <a:t>2019 </a:t>
            </a:r>
            <a:r>
              <a:rPr lang="en-US" sz="1800" b="1" dirty="0" smtClean="0">
                <a:solidFill>
                  <a:srgbClr val="0070C0"/>
                </a:solidFill>
              </a:rPr>
              <a:t>Election due to time needed to campaign for an increase</a:t>
            </a:r>
          </a:p>
          <a:p>
            <a:r>
              <a:rPr lang="en-US" sz="1800" dirty="0"/>
              <a:t>	</a:t>
            </a:r>
          </a:p>
          <a:p>
            <a:pPr lvl="0">
              <a:buClr>
                <a:srgbClr val="E48312"/>
              </a:buClr>
            </a:pPr>
            <a:endParaRPr lang="en-US" sz="1700" b="1" dirty="0" smtClean="0">
              <a:solidFill>
                <a:srgbClr val="000000">
                  <a:lumMod val="75000"/>
                  <a:lumOff val="25000"/>
                </a:srgbClr>
              </a:solidFill>
            </a:endParaRPr>
          </a:p>
          <a:p>
            <a:pPr lvl="0">
              <a:buClr>
                <a:srgbClr val="E48312"/>
              </a:buClr>
            </a:pPr>
            <a:endParaRPr lang="en-US" sz="1700" b="1" dirty="0">
              <a:solidFill>
                <a:srgbClr val="000000">
                  <a:lumMod val="75000"/>
                  <a:lumOff val="25000"/>
                </a:srgbClr>
              </a:solidFill>
            </a:endParaRPr>
          </a:p>
          <a:p>
            <a:endParaRPr lang="en-US" dirty="0"/>
          </a:p>
        </p:txBody>
      </p:sp>
      <p:sp>
        <p:nvSpPr>
          <p:cNvPr id="4" name="Date Placeholder 3"/>
          <p:cNvSpPr>
            <a:spLocks noGrp="1"/>
          </p:cNvSpPr>
          <p:nvPr>
            <p:ph type="dt" sz="half" idx="10"/>
          </p:nvPr>
        </p:nvSpPr>
        <p:spPr/>
        <p:txBody>
          <a:bodyPr/>
          <a:lstStyle/>
          <a:p>
            <a:r>
              <a:rPr lang="en-US" dirty="0"/>
              <a:t>December </a:t>
            </a:r>
            <a:r>
              <a:rPr lang="en-US" dirty="0" smtClean="0"/>
              <a:t>19, </a:t>
            </a:r>
            <a:r>
              <a:rPr lang="en-US" dirty="0"/>
              <a:t>2018</a:t>
            </a:r>
          </a:p>
        </p:txBody>
      </p:sp>
      <p:sp>
        <p:nvSpPr>
          <p:cNvPr id="5" name="Footer Placeholder 4"/>
          <p:cNvSpPr>
            <a:spLocks noGrp="1"/>
          </p:cNvSpPr>
          <p:nvPr>
            <p:ph type="ftr" sz="quarter" idx="11"/>
          </p:nvPr>
        </p:nvSpPr>
        <p:spPr/>
        <p:txBody>
          <a:bodyPr/>
          <a:lstStyle/>
          <a:p>
            <a:r>
              <a:rPr lang="en-US"/>
              <a:t>AAPS Facilities Condition Assessment</a:t>
            </a:r>
          </a:p>
        </p:txBody>
      </p:sp>
      <p:sp>
        <p:nvSpPr>
          <p:cNvPr id="6" name="Slide Number Placeholder 5"/>
          <p:cNvSpPr>
            <a:spLocks noGrp="1"/>
          </p:cNvSpPr>
          <p:nvPr>
            <p:ph type="sldNum" sz="quarter" idx="12"/>
          </p:nvPr>
        </p:nvSpPr>
        <p:spPr/>
        <p:txBody>
          <a:bodyPr/>
          <a:lstStyle/>
          <a:p>
            <a:fld id="{DFDA7B31-6DA4-A642-9221-73BBAF8BB92E}" type="slidenum">
              <a:rPr lang="en-US" smtClean="0"/>
              <a:t>76</a:t>
            </a:fld>
            <a:endParaRPr lang="en-US"/>
          </a:p>
        </p:txBody>
      </p:sp>
    </p:spTree>
    <p:extLst>
      <p:ext uri="{BB962C8B-B14F-4D97-AF65-F5344CB8AC3E}">
        <p14:creationId xmlns:p14="http://schemas.microsoft.com/office/powerpoint/2010/main" val="32964302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1694916"/>
            <a:ext cx="10058400" cy="4572879"/>
          </a:xfrm>
        </p:spPr>
        <p:txBody>
          <a:bodyPr>
            <a:normAutofit fontScale="92500" lnSpcReduction="20000"/>
          </a:bodyPr>
          <a:lstStyle/>
          <a:p>
            <a:pPr lvl="0">
              <a:buClr>
                <a:srgbClr val="E48312"/>
              </a:buClr>
            </a:pPr>
            <a:r>
              <a:rPr lang="en-US" sz="1700" b="1" dirty="0">
                <a:solidFill>
                  <a:srgbClr val="000000">
                    <a:lumMod val="75000"/>
                    <a:lumOff val="25000"/>
                  </a:srgbClr>
                </a:solidFill>
              </a:rPr>
              <a:t>Issuance Year            Bond Amount   </a:t>
            </a:r>
            <a:r>
              <a:rPr lang="en-US" sz="1700" b="1" dirty="0" smtClean="0">
                <a:solidFill>
                  <a:srgbClr val="000000">
                    <a:lumMod val="75000"/>
                    <a:lumOff val="25000"/>
                  </a:srgbClr>
                </a:solidFill>
              </a:rPr>
              <a:t>Bond </a:t>
            </a:r>
            <a:r>
              <a:rPr lang="en-US" sz="1700" b="1" dirty="0">
                <a:solidFill>
                  <a:srgbClr val="000000">
                    <a:lumMod val="75000"/>
                    <a:lumOff val="25000"/>
                  </a:srgbClr>
                </a:solidFill>
              </a:rPr>
              <a:t>Term Estimated </a:t>
            </a:r>
            <a:r>
              <a:rPr lang="en-US" sz="1700" b="1" dirty="0" smtClean="0">
                <a:solidFill>
                  <a:srgbClr val="000000">
                    <a:lumMod val="75000"/>
                    <a:lumOff val="25000"/>
                  </a:srgbClr>
                </a:solidFill>
              </a:rPr>
              <a:t>      Total </a:t>
            </a:r>
            <a:r>
              <a:rPr lang="en-US" sz="1700" b="1" dirty="0">
                <a:solidFill>
                  <a:srgbClr val="000000">
                    <a:lumMod val="75000"/>
                    <a:lumOff val="25000"/>
                  </a:srgbClr>
                </a:solidFill>
              </a:rPr>
              <a:t>Interest Cost  </a:t>
            </a:r>
            <a:r>
              <a:rPr lang="en-US" sz="1700" b="1" dirty="0" smtClean="0">
                <a:solidFill>
                  <a:srgbClr val="000000">
                    <a:lumMod val="75000"/>
                    <a:lumOff val="25000"/>
                  </a:srgbClr>
                </a:solidFill>
              </a:rPr>
              <a:t>    Estimated </a:t>
            </a:r>
            <a:r>
              <a:rPr lang="en-US" sz="1700" b="1" dirty="0">
                <a:solidFill>
                  <a:srgbClr val="000000">
                    <a:lumMod val="75000"/>
                    <a:lumOff val="25000"/>
                  </a:srgbClr>
                </a:solidFill>
              </a:rPr>
              <a:t>Interest Rate </a:t>
            </a:r>
          </a:p>
          <a:p>
            <a:pPr lvl="0">
              <a:buClr>
                <a:srgbClr val="E48312"/>
              </a:buClr>
            </a:pPr>
            <a:r>
              <a:rPr lang="en-US" sz="1700" dirty="0">
                <a:solidFill>
                  <a:srgbClr val="000000">
                    <a:lumMod val="75000"/>
                    <a:lumOff val="25000"/>
                  </a:srgbClr>
                </a:solidFill>
              </a:rPr>
              <a:t>Series 2019	 $130,000,000 	  19.88 yrs.	      </a:t>
            </a:r>
            <a:r>
              <a:rPr lang="en-US" sz="1700" dirty="0" smtClean="0">
                <a:solidFill>
                  <a:srgbClr val="000000">
                    <a:lumMod val="75000"/>
                    <a:lumOff val="25000"/>
                  </a:srgbClr>
                </a:solidFill>
              </a:rPr>
              <a:t>	$  </a:t>
            </a:r>
            <a:r>
              <a:rPr lang="en-US" sz="1700" dirty="0">
                <a:solidFill>
                  <a:srgbClr val="000000">
                    <a:lumMod val="75000"/>
                    <a:lumOff val="25000"/>
                  </a:srgbClr>
                </a:solidFill>
              </a:rPr>
              <a:t>40,358,364 		3.50%</a:t>
            </a:r>
          </a:p>
          <a:p>
            <a:pPr lvl="0">
              <a:buClr>
                <a:srgbClr val="E48312"/>
              </a:buClr>
            </a:pPr>
            <a:r>
              <a:rPr lang="en-US" sz="1700" dirty="0">
                <a:solidFill>
                  <a:srgbClr val="000000">
                    <a:lumMod val="75000"/>
                    <a:lumOff val="25000"/>
                  </a:srgbClr>
                </a:solidFill>
              </a:rPr>
              <a:t>Series 2022	 $145,000,000 	  20.00 yrs.	      </a:t>
            </a:r>
            <a:r>
              <a:rPr lang="en-US" sz="1700" dirty="0" smtClean="0">
                <a:solidFill>
                  <a:srgbClr val="000000">
                    <a:lumMod val="75000"/>
                    <a:lumOff val="25000"/>
                  </a:srgbClr>
                </a:solidFill>
              </a:rPr>
              <a:t>	$  </a:t>
            </a:r>
            <a:r>
              <a:rPr lang="en-US" sz="1700" dirty="0">
                <a:solidFill>
                  <a:srgbClr val="000000">
                    <a:lumMod val="75000"/>
                    <a:lumOff val="25000"/>
                  </a:srgbClr>
                </a:solidFill>
              </a:rPr>
              <a:t>64,372,800 		4.00%</a:t>
            </a:r>
          </a:p>
          <a:p>
            <a:pPr lvl="0">
              <a:buClr>
                <a:srgbClr val="E48312"/>
              </a:buClr>
            </a:pPr>
            <a:r>
              <a:rPr lang="en-US" sz="1700" dirty="0">
                <a:solidFill>
                  <a:srgbClr val="000000">
                    <a:lumMod val="75000"/>
                    <a:lumOff val="25000"/>
                  </a:srgbClr>
                </a:solidFill>
              </a:rPr>
              <a:t>Series 2025	 $250,500,000 	  20.00 yrs.	      </a:t>
            </a:r>
            <a:r>
              <a:rPr lang="en-US" sz="1700" dirty="0" smtClean="0">
                <a:solidFill>
                  <a:srgbClr val="000000">
                    <a:lumMod val="75000"/>
                    <a:lumOff val="25000"/>
                  </a:srgbClr>
                </a:solidFill>
              </a:rPr>
              <a:t>	$</a:t>
            </a:r>
            <a:r>
              <a:rPr lang="en-US" sz="1700" dirty="0">
                <a:solidFill>
                  <a:srgbClr val="000000">
                    <a:lumMod val="75000"/>
                    <a:lumOff val="25000"/>
                  </a:srgbClr>
                </a:solidFill>
              </a:rPr>
              <a:t>146,845,150 		4.25%</a:t>
            </a:r>
          </a:p>
          <a:p>
            <a:pPr lvl="0">
              <a:buClr>
                <a:srgbClr val="E48312"/>
              </a:buClr>
            </a:pPr>
            <a:r>
              <a:rPr lang="en-US" sz="1700" u="sng" dirty="0">
                <a:solidFill>
                  <a:srgbClr val="000000">
                    <a:lumMod val="75000"/>
                    <a:lumOff val="25000"/>
                  </a:srgbClr>
                </a:solidFill>
              </a:rPr>
              <a:t>Series 2029	 $475,000,000 	  21.00 yrs.	      </a:t>
            </a:r>
            <a:r>
              <a:rPr lang="en-US" sz="1700" u="sng" dirty="0" smtClean="0">
                <a:solidFill>
                  <a:srgbClr val="000000">
                    <a:lumMod val="75000"/>
                    <a:lumOff val="25000"/>
                  </a:srgbClr>
                </a:solidFill>
              </a:rPr>
              <a:t>	$</a:t>
            </a:r>
            <a:r>
              <a:rPr lang="en-US" sz="1700" u="sng" dirty="0">
                <a:solidFill>
                  <a:srgbClr val="000000">
                    <a:lumMod val="75000"/>
                    <a:lumOff val="25000"/>
                  </a:srgbClr>
                </a:solidFill>
              </a:rPr>
              <a:t>372,857,625 		4.50%</a:t>
            </a:r>
          </a:p>
          <a:p>
            <a:pPr lvl="0">
              <a:buClr>
                <a:srgbClr val="E48312"/>
              </a:buClr>
            </a:pPr>
            <a:r>
              <a:rPr lang="en-US" sz="1700" b="1" dirty="0">
                <a:solidFill>
                  <a:srgbClr val="000000">
                    <a:lumMod val="75000"/>
                    <a:lumOff val="25000"/>
                  </a:srgbClr>
                </a:solidFill>
              </a:rPr>
              <a:t>Total 	 	$1,000,000,000 		 	</a:t>
            </a:r>
            <a:r>
              <a:rPr lang="en-US" sz="1700" b="1" dirty="0" smtClean="0">
                <a:solidFill>
                  <a:srgbClr val="000000">
                    <a:lumMod val="75000"/>
                    <a:lumOff val="25000"/>
                  </a:srgbClr>
                </a:solidFill>
              </a:rPr>
              <a:t>$</a:t>
            </a:r>
            <a:r>
              <a:rPr lang="en-US" sz="1700" b="1" dirty="0">
                <a:solidFill>
                  <a:srgbClr val="000000">
                    <a:lumMod val="75000"/>
                    <a:lumOff val="25000"/>
                  </a:srgbClr>
                </a:solidFill>
              </a:rPr>
              <a:t>624,433,939 </a:t>
            </a:r>
          </a:p>
          <a:p>
            <a:pPr lvl="0">
              <a:buClr>
                <a:srgbClr val="E48312"/>
              </a:buClr>
            </a:pPr>
            <a:endParaRPr lang="en-US" sz="1700" b="1" dirty="0">
              <a:solidFill>
                <a:srgbClr val="000000">
                  <a:lumMod val="75000"/>
                  <a:lumOff val="25000"/>
                </a:srgbClr>
              </a:solidFill>
            </a:endParaRPr>
          </a:p>
          <a:p>
            <a:pPr lvl="0">
              <a:buClr>
                <a:srgbClr val="E48312"/>
              </a:buClr>
            </a:pPr>
            <a:r>
              <a:rPr lang="en-US" sz="1700" b="1" dirty="0">
                <a:solidFill>
                  <a:srgbClr val="000000">
                    <a:lumMod val="75000"/>
                    <a:lumOff val="25000"/>
                  </a:srgbClr>
                </a:solidFill>
              </a:rPr>
              <a:t>First Year Millage 	     Average Millage 	       Maximum Total Mills all Debt       Increase in Debt Levy </a:t>
            </a:r>
          </a:p>
          <a:p>
            <a:pPr lvl="0">
              <a:buClr>
                <a:srgbClr val="E48312"/>
              </a:buClr>
            </a:pPr>
            <a:r>
              <a:rPr lang="en-US" sz="1700" b="1" dirty="0">
                <a:solidFill>
                  <a:srgbClr val="000000">
                    <a:lumMod val="75000"/>
                    <a:lumOff val="25000"/>
                  </a:srgbClr>
                </a:solidFill>
              </a:rPr>
              <a:t>          1.70                              3.47                                         4.15                                                  </a:t>
            </a:r>
            <a:r>
              <a:rPr lang="en-US" sz="1700" b="1" dirty="0" smtClean="0">
                <a:solidFill>
                  <a:srgbClr val="000000">
                    <a:lumMod val="75000"/>
                    <a:lumOff val="25000"/>
                  </a:srgbClr>
                </a:solidFill>
              </a:rPr>
              <a:t>1.70</a:t>
            </a:r>
          </a:p>
          <a:p>
            <a:r>
              <a:rPr lang="en-US" sz="1600" b="1" dirty="0">
                <a:solidFill>
                  <a:srgbClr val="00B050"/>
                </a:solidFill>
              </a:rPr>
              <a:t>The Pros are that enough funds are generated at the beginning to </a:t>
            </a:r>
            <a:r>
              <a:rPr lang="en-US" sz="1600" b="1" dirty="0" smtClean="0">
                <a:solidFill>
                  <a:srgbClr val="00B050"/>
                </a:solidFill>
              </a:rPr>
              <a:t>rapidly renew our schools </a:t>
            </a:r>
            <a:r>
              <a:rPr lang="en-US" sz="1600" b="1" dirty="0">
                <a:solidFill>
                  <a:srgbClr val="00B050"/>
                </a:solidFill>
              </a:rPr>
              <a:t>and to maintain </a:t>
            </a:r>
            <a:r>
              <a:rPr lang="en-US" sz="1600" b="1" dirty="0" smtClean="0">
                <a:solidFill>
                  <a:srgbClr val="00B050"/>
                </a:solidFill>
              </a:rPr>
              <a:t>Exceptional </a:t>
            </a:r>
            <a:r>
              <a:rPr lang="en-US" sz="1600" b="1" dirty="0">
                <a:solidFill>
                  <a:srgbClr val="00B050"/>
                </a:solidFill>
              </a:rPr>
              <a:t>FCI learning </a:t>
            </a:r>
            <a:r>
              <a:rPr lang="en-US" sz="1600" b="1" dirty="0" smtClean="0">
                <a:solidFill>
                  <a:srgbClr val="00B050"/>
                </a:solidFill>
              </a:rPr>
              <a:t>environment at our schools which will be of the highest quality</a:t>
            </a:r>
            <a:endParaRPr lang="en-US" sz="1600" b="1" dirty="0">
              <a:solidFill>
                <a:srgbClr val="00B050"/>
              </a:solidFill>
            </a:endParaRPr>
          </a:p>
          <a:p>
            <a:r>
              <a:rPr lang="en-US" sz="1600" b="1" dirty="0">
                <a:solidFill>
                  <a:srgbClr val="FF0000"/>
                </a:solidFill>
              </a:rPr>
              <a:t>The Con is that the millage needed is increased by </a:t>
            </a:r>
            <a:r>
              <a:rPr lang="en-US" sz="1600" b="1" dirty="0" smtClean="0">
                <a:solidFill>
                  <a:srgbClr val="FF0000"/>
                </a:solidFill>
              </a:rPr>
              <a:t>1.70 </a:t>
            </a:r>
            <a:r>
              <a:rPr lang="en-US" sz="1600" b="1" dirty="0">
                <a:solidFill>
                  <a:srgbClr val="FF0000"/>
                </a:solidFill>
              </a:rPr>
              <a:t>Mills from current millage</a:t>
            </a:r>
          </a:p>
          <a:p>
            <a:r>
              <a:rPr lang="en-US" sz="1600" b="1" dirty="0">
                <a:solidFill>
                  <a:srgbClr val="0070C0"/>
                </a:solidFill>
              </a:rPr>
              <a:t>Recommend November 2019 Election due to time needed to campaign for an increase</a:t>
            </a:r>
          </a:p>
          <a:p>
            <a:pPr lvl="0">
              <a:buClr>
                <a:srgbClr val="E48312"/>
              </a:buClr>
            </a:pPr>
            <a:endParaRPr lang="en-US" sz="1700" b="1" dirty="0">
              <a:solidFill>
                <a:srgbClr val="000000">
                  <a:lumMod val="75000"/>
                  <a:lumOff val="25000"/>
                </a:srgbClr>
              </a:solidFill>
            </a:endParaRPr>
          </a:p>
          <a:p>
            <a:endParaRPr lang="en-US" dirty="0"/>
          </a:p>
        </p:txBody>
      </p:sp>
      <p:sp>
        <p:nvSpPr>
          <p:cNvPr id="4" name="Date Placeholder 3"/>
          <p:cNvSpPr>
            <a:spLocks noGrp="1"/>
          </p:cNvSpPr>
          <p:nvPr>
            <p:ph type="dt" sz="half" idx="10"/>
          </p:nvPr>
        </p:nvSpPr>
        <p:spPr/>
        <p:txBody>
          <a:bodyPr/>
          <a:lstStyle/>
          <a:p>
            <a:r>
              <a:rPr lang="en-US" dirty="0"/>
              <a:t>December </a:t>
            </a:r>
            <a:r>
              <a:rPr lang="en-US" dirty="0" smtClean="0"/>
              <a:t>19, </a:t>
            </a:r>
            <a:r>
              <a:rPr lang="en-US" dirty="0"/>
              <a:t>2018</a:t>
            </a:r>
          </a:p>
        </p:txBody>
      </p:sp>
      <p:sp>
        <p:nvSpPr>
          <p:cNvPr id="5" name="Footer Placeholder 4"/>
          <p:cNvSpPr>
            <a:spLocks noGrp="1"/>
          </p:cNvSpPr>
          <p:nvPr>
            <p:ph type="ftr" sz="quarter" idx="11"/>
          </p:nvPr>
        </p:nvSpPr>
        <p:spPr/>
        <p:txBody>
          <a:bodyPr/>
          <a:lstStyle/>
          <a:p>
            <a:r>
              <a:rPr lang="en-US"/>
              <a:t>AAPS Facilities Condition Assessment</a:t>
            </a:r>
          </a:p>
        </p:txBody>
      </p:sp>
      <p:sp>
        <p:nvSpPr>
          <p:cNvPr id="6" name="Slide Number Placeholder 5"/>
          <p:cNvSpPr>
            <a:spLocks noGrp="1"/>
          </p:cNvSpPr>
          <p:nvPr>
            <p:ph type="sldNum" sz="quarter" idx="12"/>
          </p:nvPr>
        </p:nvSpPr>
        <p:spPr/>
        <p:txBody>
          <a:bodyPr/>
          <a:lstStyle/>
          <a:p>
            <a:fld id="{DFDA7B31-6DA4-A642-9221-73BBAF8BB92E}" type="slidenum">
              <a:rPr lang="en-US" smtClean="0"/>
              <a:t>77</a:t>
            </a:fld>
            <a:endParaRPr lang="en-US"/>
          </a:p>
        </p:txBody>
      </p:sp>
      <p:sp>
        <p:nvSpPr>
          <p:cNvPr id="7" name="Title 1">
            <a:extLst>
              <a:ext uri="{FF2B5EF4-FFF2-40B4-BE49-F238E27FC236}">
                <a16:creationId xmlns:a16="http://schemas.microsoft.com/office/drawing/2014/main" id="{4F9D3DA8-C3E4-554E-9F50-9DC6BCB07E36}"/>
              </a:ext>
            </a:extLst>
          </p:cNvPr>
          <p:cNvSpPr txBox="1">
            <a:spLocks/>
          </p:cNvSpPr>
          <p:nvPr/>
        </p:nvSpPr>
        <p:spPr>
          <a:xfrm>
            <a:off x="241160" y="110533"/>
            <a:ext cx="11706330" cy="1600701"/>
          </a:xfrm>
          <a:prstGeom prst="rect">
            <a:avLst/>
          </a:prstGeom>
        </p:spPr>
        <p:txBody>
          <a:bodyPr vert="horz" lIns="91440" tIns="45720" rIns="91440" bIns="45720" rtlCol="0" anchor="ctr">
            <a:noAutofit/>
          </a:bodyPr>
          <a:lstStyle>
            <a:lvl1pPr marL="0" algn="ctr" defTabSz="914400" rtl="0" eaLnBrk="1" latinLnBrk="0" hangingPunct="1">
              <a:lnSpc>
                <a:spcPct val="85000"/>
              </a:lnSpc>
              <a:spcBef>
                <a:spcPct val="0"/>
              </a:spcBef>
              <a:buNone/>
              <a:defRPr sz="4400" b="0" kern="1200" spc="-50" baseline="0">
                <a:solidFill>
                  <a:schemeClr val="accent2"/>
                </a:solidFill>
                <a:latin typeface="Franklin Gothic" charset="0"/>
                <a:ea typeface="Franklin Gothic" charset="0"/>
                <a:cs typeface="Franklin Gothic" charset="0"/>
              </a:defRPr>
            </a:lvl1pPr>
          </a:lstStyle>
          <a:p>
            <a:r>
              <a:rPr lang="en-US" sz="4000" b="1" dirty="0"/>
              <a:t>SUMMARY OF PROPOSED BONDING</a:t>
            </a:r>
            <a:br>
              <a:rPr lang="en-US" sz="4000" b="1" dirty="0"/>
            </a:br>
            <a:r>
              <a:rPr lang="en-US" sz="4000" b="1" dirty="0"/>
              <a:t>Option 3 - $1B</a:t>
            </a:r>
            <a:r>
              <a:rPr lang="en-US" sz="3200" dirty="0"/>
              <a:t/>
            </a:r>
            <a:br>
              <a:rPr lang="en-US" sz="3200" dirty="0"/>
            </a:br>
            <a:r>
              <a:rPr lang="en-US" sz="3200" dirty="0">
                <a:solidFill>
                  <a:srgbClr val="00B050"/>
                </a:solidFill>
              </a:rPr>
              <a:t>1.70 Additional Mill To Current Millage</a:t>
            </a:r>
          </a:p>
        </p:txBody>
      </p:sp>
    </p:spTree>
    <p:extLst>
      <p:ext uri="{BB962C8B-B14F-4D97-AF65-F5344CB8AC3E}">
        <p14:creationId xmlns:p14="http://schemas.microsoft.com/office/powerpoint/2010/main" val="27922897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Proposed Options for Bonding</a:t>
            </a:r>
          </a:p>
        </p:txBody>
      </p:sp>
      <p:sp>
        <p:nvSpPr>
          <p:cNvPr id="3" name="Content Placeholder 2"/>
          <p:cNvSpPr>
            <a:spLocks noGrp="1"/>
          </p:cNvSpPr>
          <p:nvPr>
            <p:ph idx="1"/>
          </p:nvPr>
        </p:nvSpPr>
        <p:spPr>
          <a:xfrm>
            <a:off x="1097280" y="1479226"/>
            <a:ext cx="10058400" cy="4023360"/>
          </a:xfrm>
        </p:spPr>
        <p:txBody>
          <a:bodyPr>
            <a:normAutofit/>
          </a:bodyPr>
          <a:lstStyle/>
          <a:p>
            <a:r>
              <a:rPr lang="en-US" sz="2800" b="1" dirty="0">
                <a:solidFill>
                  <a:schemeClr val="tx1"/>
                </a:solidFill>
              </a:rPr>
              <a:t>Prospective Timeline:</a:t>
            </a:r>
          </a:p>
          <a:p>
            <a:pPr lvl="2"/>
            <a:r>
              <a:rPr lang="en-US" sz="2400" dirty="0">
                <a:solidFill>
                  <a:schemeClr val="tx1"/>
                </a:solidFill>
              </a:rPr>
              <a:t>May 2019 election</a:t>
            </a:r>
          </a:p>
          <a:p>
            <a:pPr lvl="2"/>
            <a:r>
              <a:rPr lang="en-US" sz="2400" dirty="0">
                <a:solidFill>
                  <a:schemeClr val="tx1"/>
                </a:solidFill>
              </a:rPr>
              <a:t>First series issued June 2019</a:t>
            </a:r>
          </a:p>
          <a:p>
            <a:pPr lvl="1"/>
            <a:endParaRPr lang="en-US" sz="2800" dirty="0">
              <a:solidFill>
                <a:schemeClr val="tx1"/>
              </a:solidFill>
            </a:endParaRPr>
          </a:p>
          <a:p>
            <a:pPr lvl="0">
              <a:buClr>
                <a:srgbClr val="E48312"/>
              </a:buClr>
            </a:pPr>
            <a:r>
              <a:rPr lang="en-US" sz="2800" b="1" dirty="0">
                <a:solidFill>
                  <a:schemeClr val="tx1"/>
                </a:solidFill>
              </a:rPr>
              <a:t>Calculation Parameters:</a:t>
            </a:r>
          </a:p>
          <a:p>
            <a:pPr lvl="2"/>
            <a:r>
              <a:rPr lang="en-US" sz="2400" dirty="0">
                <a:solidFill>
                  <a:schemeClr val="tx1"/>
                </a:solidFill>
              </a:rPr>
              <a:t>Taxable Value is expected to grow 4.50% for 2019-20 and 2.50% </a:t>
            </a:r>
            <a:r>
              <a:rPr lang="en-US" sz="2400" dirty="0" smtClean="0">
                <a:solidFill>
                  <a:schemeClr val="tx1"/>
                </a:solidFill>
              </a:rPr>
              <a:t>thereafter</a:t>
            </a:r>
          </a:p>
          <a:p>
            <a:pPr marL="384048" lvl="2" indent="0">
              <a:buNone/>
            </a:pPr>
            <a:endParaRPr lang="en-US" sz="2400" dirty="0">
              <a:solidFill>
                <a:schemeClr val="tx1"/>
              </a:solidFill>
            </a:endParaRPr>
          </a:p>
        </p:txBody>
      </p:sp>
      <p:sp>
        <p:nvSpPr>
          <p:cNvPr id="4" name="Date Placeholder 3"/>
          <p:cNvSpPr>
            <a:spLocks noGrp="1"/>
          </p:cNvSpPr>
          <p:nvPr>
            <p:ph type="dt" sz="half" idx="10"/>
          </p:nvPr>
        </p:nvSpPr>
        <p:spPr/>
        <p:txBody>
          <a:bodyPr/>
          <a:lstStyle/>
          <a:p>
            <a:r>
              <a:rPr lang="en-US" dirty="0"/>
              <a:t>December </a:t>
            </a:r>
            <a:r>
              <a:rPr lang="en-US" dirty="0" smtClean="0"/>
              <a:t>19 </a:t>
            </a:r>
            <a:r>
              <a:rPr lang="en-US" dirty="0"/>
              <a:t>2018</a:t>
            </a:r>
          </a:p>
        </p:txBody>
      </p:sp>
      <p:sp>
        <p:nvSpPr>
          <p:cNvPr id="5" name="Footer Placeholder 4"/>
          <p:cNvSpPr>
            <a:spLocks noGrp="1"/>
          </p:cNvSpPr>
          <p:nvPr>
            <p:ph type="ftr" sz="quarter" idx="11"/>
          </p:nvPr>
        </p:nvSpPr>
        <p:spPr/>
        <p:txBody>
          <a:bodyPr/>
          <a:lstStyle/>
          <a:p>
            <a:r>
              <a:rPr lang="en-US"/>
              <a:t>AAPS Facilities Condition Assessment</a:t>
            </a:r>
          </a:p>
        </p:txBody>
      </p:sp>
      <p:sp>
        <p:nvSpPr>
          <p:cNvPr id="6" name="Slide Number Placeholder 5"/>
          <p:cNvSpPr>
            <a:spLocks noGrp="1"/>
          </p:cNvSpPr>
          <p:nvPr>
            <p:ph type="sldNum" sz="quarter" idx="12"/>
          </p:nvPr>
        </p:nvSpPr>
        <p:spPr/>
        <p:txBody>
          <a:bodyPr/>
          <a:lstStyle/>
          <a:p>
            <a:fld id="{DFDA7B31-6DA4-A642-9221-73BBAF8BB92E}" type="slidenum">
              <a:rPr lang="en-US" smtClean="0"/>
              <a:t>78</a:t>
            </a:fld>
            <a:endParaRPr lang="en-US"/>
          </a:p>
        </p:txBody>
      </p:sp>
    </p:spTree>
    <p:extLst>
      <p:ext uri="{BB962C8B-B14F-4D97-AF65-F5344CB8AC3E}">
        <p14:creationId xmlns:p14="http://schemas.microsoft.com/office/powerpoint/2010/main" val="17438824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Timeline for a May 7, 2019 Election</a:t>
            </a:r>
          </a:p>
        </p:txBody>
      </p:sp>
      <p:sp>
        <p:nvSpPr>
          <p:cNvPr id="3" name="Content Placeholder 2"/>
          <p:cNvSpPr>
            <a:spLocks noGrp="1"/>
          </p:cNvSpPr>
          <p:nvPr>
            <p:ph idx="1"/>
          </p:nvPr>
        </p:nvSpPr>
        <p:spPr>
          <a:xfrm>
            <a:off x="1296217" y="1023606"/>
            <a:ext cx="10125275" cy="5129544"/>
          </a:xfrm>
        </p:spPr>
        <p:txBody>
          <a:bodyPr>
            <a:noAutofit/>
          </a:bodyPr>
          <a:lstStyle/>
          <a:p>
            <a:pPr algn="just">
              <a:lnSpc>
                <a:spcPct val="110000"/>
              </a:lnSpc>
              <a:spcBef>
                <a:spcPts val="800"/>
              </a:spcBef>
              <a:spcAft>
                <a:spcPts val="0"/>
              </a:spcAft>
              <a:buFont typeface="Arial" panose="020B0604020202020204" pitchFamily="34" charset="0"/>
              <a:buChar char="•"/>
            </a:pPr>
            <a:r>
              <a:rPr lang="en-US" sz="2200" b="1" dirty="0">
                <a:solidFill>
                  <a:srgbClr val="00B050"/>
                </a:solidFill>
              </a:rPr>
              <a:t>January 30, 2019 – AAPS BOE to Adopt Resolution placing ballot on May 2019 Election </a:t>
            </a:r>
          </a:p>
          <a:p>
            <a:pPr algn="just">
              <a:lnSpc>
                <a:spcPct val="110000"/>
              </a:lnSpc>
              <a:spcBef>
                <a:spcPts val="800"/>
              </a:spcBef>
              <a:spcAft>
                <a:spcPts val="0"/>
              </a:spcAft>
              <a:buFont typeface="Arial" panose="020B0604020202020204" pitchFamily="34" charset="0"/>
              <a:buChar char="•"/>
            </a:pPr>
            <a:r>
              <a:rPr lang="en-US" sz="2200" b="1" dirty="0">
                <a:solidFill>
                  <a:srgbClr val="00B050"/>
                </a:solidFill>
              </a:rPr>
              <a:t>February 12, 2019 by 4:00 PM – AAPS BOE To Certify Text of Ballot Proposal to County Clerk </a:t>
            </a:r>
          </a:p>
          <a:p>
            <a:pPr algn="just">
              <a:lnSpc>
                <a:spcPct val="110000"/>
              </a:lnSpc>
              <a:spcBef>
                <a:spcPts val="800"/>
              </a:spcBef>
              <a:spcAft>
                <a:spcPts val="0"/>
              </a:spcAft>
              <a:buFont typeface="Arial" panose="020B0604020202020204" pitchFamily="34" charset="0"/>
              <a:buChar char="•"/>
            </a:pPr>
            <a:r>
              <a:rPr lang="en-US" sz="2200" dirty="0"/>
              <a:t>By April 1, 2019  –  Clerk Publishes Notice of Last Day of Registration in Newspaper of General Circulation in School District and at least two Public Places in each Election Precinct in School District </a:t>
            </a:r>
          </a:p>
          <a:p>
            <a:pPr algn="just">
              <a:lnSpc>
                <a:spcPct val="110000"/>
              </a:lnSpc>
              <a:spcBef>
                <a:spcPts val="800"/>
              </a:spcBef>
              <a:spcAft>
                <a:spcPts val="0"/>
              </a:spcAft>
              <a:buFont typeface="Arial" panose="020B0604020202020204" pitchFamily="34" charset="0"/>
              <a:buChar char="•"/>
            </a:pPr>
            <a:r>
              <a:rPr lang="en-US" sz="2200" dirty="0"/>
              <a:t>April 8, 2019 – Last Day Clerk receives Registrations</a:t>
            </a:r>
          </a:p>
          <a:p>
            <a:pPr algn="just">
              <a:lnSpc>
                <a:spcPct val="110000"/>
              </a:lnSpc>
              <a:spcBef>
                <a:spcPts val="800"/>
              </a:spcBef>
              <a:spcAft>
                <a:spcPts val="0"/>
              </a:spcAft>
              <a:buFont typeface="Arial" panose="020B0604020202020204" pitchFamily="34" charset="0"/>
              <a:buChar char="•"/>
            </a:pPr>
            <a:r>
              <a:rPr lang="en-US" sz="2200" dirty="0"/>
              <a:t>By April 30, 2019 – Clerk must Publish Notice of Election in Newspaper of General Circulation in the School District once and at least two Public Places in each Election Precinct in School District </a:t>
            </a:r>
          </a:p>
          <a:p>
            <a:pPr algn="just">
              <a:lnSpc>
                <a:spcPct val="110000"/>
              </a:lnSpc>
              <a:spcBef>
                <a:spcPts val="800"/>
              </a:spcBef>
              <a:spcAft>
                <a:spcPts val="0"/>
              </a:spcAft>
              <a:buFont typeface="Arial" panose="020B0604020202020204" pitchFamily="34" charset="0"/>
              <a:buChar char="•"/>
            </a:pPr>
            <a:r>
              <a:rPr lang="en-US" sz="2200" dirty="0"/>
              <a:t>May 4, 2019 – Last Day for Absentee Voters Application</a:t>
            </a:r>
          </a:p>
          <a:p>
            <a:pPr algn="just">
              <a:lnSpc>
                <a:spcPct val="110000"/>
              </a:lnSpc>
              <a:spcBef>
                <a:spcPts val="800"/>
              </a:spcBef>
              <a:spcAft>
                <a:spcPts val="0"/>
              </a:spcAft>
              <a:buFont typeface="Arial" panose="020B0604020202020204" pitchFamily="34" charset="0"/>
              <a:buChar char="•"/>
            </a:pPr>
            <a:r>
              <a:rPr lang="en-US" sz="2200" dirty="0"/>
              <a:t>May 7, 2019 – Conduct Election, Polls open 7:00 AM to 8:00 PM</a:t>
            </a:r>
          </a:p>
          <a:p>
            <a:pPr algn="just">
              <a:lnSpc>
                <a:spcPct val="110000"/>
              </a:lnSpc>
              <a:spcBef>
                <a:spcPts val="800"/>
              </a:spcBef>
              <a:spcAft>
                <a:spcPts val="0"/>
              </a:spcAft>
            </a:pPr>
            <a:endParaRPr lang="en-US" sz="2200" dirty="0"/>
          </a:p>
        </p:txBody>
      </p:sp>
      <p:sp>
        <p:nvSpPr>
          <p:cNvPr id="4" name="Date Placeholder 3"/>
          <p:cNvSpPr>
            <a:spLocks noGrp="1"/>
          </p:cNvSpPr>
          <p:nvPr>
            <p:ph type="dt" sz="half" idx="10"/>
          </p:nvPr>
        </p:nvSpPr>
        <p:spPr/>
        <p:txBody>
          <a:bodyPr/>
          <a:lstStyle/>
          <a:p>
            <a:r>
              <a:rPr lang="en-US" dirty="0"/>
              <a:t>December </a:t>
            </a:r>
            <a:r>
              <a:rPr lang="en-US" dirty="0" smtClean="0"/>
              <a:t>19, </a:t>
            </a:r>
            <a:r>
              <a:rPr lang="en-US" dirty="0"/>
              <a:t>2018</a:t>
            </a:r>
          </a:p>
        </p:txBody>
      </p:sp>
      <p:sp>
        <p:nvSpPr>
          <p:cNvPr id="5" name="Footer Placeholder 4"/>
          <p:cNvSpPr>
            <a:spLocks noGrp="1"/>
          </p:cNvSpPr>
          <p:nvPr>
            <p:ph type="ftr" sz="quarter" idx="11"/>
          </p:nvPr>
        </p:nvSpPr>
        <p:spPr/>
        <p:txBody>
          <a:bodyPr/>
          <a:lstStyle/>
          <a:p>
            <a:r>
              <a:rPr lang="en-US"/>
              <a:t>AAPS Facilities Condition Assessment</a:t>
            </a:r>
          </a:p>
        </p:txBody>
      </p:sp>
      <p:sp>
        <p:nvSpPr>
          <p:cNvPr id="6" name="Slide Number Placeholder 5"/>
          <p:cNvSpPr>
            <a:spLocks noGrp="1"/>
          </p:cNvSpPr>
          <p:nvPr>
            <p:ph type="sldNum" sz="quarter" idx="12"/>
          </p:nvPr>
        </p:nvSpPr>
        <p:spPr/>
        <p:txBody>
          <a:bodyPr/>
          <a:lstStyle/>
          <a:p>
            <a:fld id="{DFDA7B31-6DA4-A642-9221-73BBAF8BB92E}" type="slidenum">
              <a:rPr lang="en-US" smtClean="0"/>
              <a:t>79</a:t>
            </a:fld>
            <a:endParaRPr lang="en-US"/>
          </a:p>
        </p:txBody>
      </p:sp>
    </p:spTree>
    <p:extLst>
      <p:ext uri="{BB962C8B-B14F-4D97-AF65-F5344CB8AC3E}">
        <p14:creationId xmlns:p14="http://schemas.microsoft.com/office/powerpoint/2010/main" val="1902088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4000" b="1" spc="0" dirty="0"/>
              <a:t>Average Age Of Facilities</a:t>
            </a:r>
            <a:endParaRPr lang="en-US" sz="4000" b="1" spc="0" dirty="0">
              <a:latin typeface="Franklin Gothic" charset="0"/>
              <a:ea typeface="Franklin Gothic" charset="0"/>
              <a:cs typeface="Franklin Gothic" charset="0"/>
            </a:endParaRP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8</a:t>
            </a:fld>
            <a:endParaRPr lang="en-US"/>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35342" y="954315"/>
            <a:ext cx="3497408" cy="506785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t="46523" b="37373"/>
          <a:stretch/>
        </p:blipFill>
        <p:spPr>
          <a:xfrm>
            <a:off x="8366393" y="3452813"/>
            <a:ext cx="3486150" cy="229244"/>
          </a:xfrm>
          <a:prstGeom prst="rect">
            <a:avLst/>
          </a:prstGeom>
        </p:spPr>
      </p:pic>
      <p:sp>
        <p:nvSpPr>
          <p:cNvPr id="9" name="TextBox 8"/>
          <p:cNvSpPr txBox="1"/>
          <p:nvPr/>
        </p:nvSpPr>
        <p:spPr>
          <a:xfrm>
            <a:off x="1409925" y="4159250"/>
            <a:ext cx="1846980" cy="369332"/>
          </a:xfrm>
          <a:prstGeom prst="rect">
            <a:avLst/>
          </a:prstGeom>
          <a:noFill/>
        </p:spPr>
        <p:txBody>
          <a:bodyPr wrap="none" rtlCol="0">
            <a:spAutoFit/>
          </a:bodyPr>
          <a:lstStyle/>
          <a:p>
            <a:r>
              <a:rPr lang="en-US" dirty="0"/>
              <a:t>The Original Build</a:t>
            </a:r>
          </a:p>
        </p:txBody>
      </p:sp>
      <p:sp>
        <p:nvSpPr>
          <p:cNvPr id="12" name="TextBox 11"/>
          <p:cNvSpPr txBox="1"/>
          <p:nvPr/>
        </p:nvSpPr>
        <p:spPr>
          <a:xfrm>
            <a:off x="9118308" y="2461622"/>
            <a:ext cx="1934825" cy="369332"/>
          </a:xfrm>
          <a:prstGeom prst="rect">
            <a:avLst/>
          </a:prstGeom>
          <a:noFill/>
        </p:spPr>
        <p:txBody>
          <a:bodyPr wrap="none" rtlCol="0">
            <a:spAutoFit/>
          </a:bodyPr>
          <a:lstStyle/>
          <a:p>
            <a:r>
              <a:rPr lang="en-US" dirty="0"/>
              <a:t>The Baby Boomers</a:t>
            </a:r>
          </a:p>
        </p:txBody>
      </p:sp>
      <p:sp>
        <p:nvSpPr>
          <p:cNvPr id="15" name="TextBox 14"/>
          <p:cNvSpPr txBox="1"/>
          <p:nvPr/>
        </p:nvSpPr>
        <p:spPr>
          <a:xfrm>
            <a:off x="5035659" y="5982982"/>
            <a:ext cx="2496774" cy="369332"/>
          </a:xfrm>
          <a:prstGeom prst="rect">
            <a:avLst/>
          </a:prstGeom>
          <a:noFill/>
        </p:spPr>
        <p:txBody>
          <a:bodyPr wrap="none" rtlCol="0">
            <a:spAutoFit/>
          </a:bodyPr>
          <a:lstStyle/>
          <a:p>
            <a:r>
              <a:rPr lang="en-US" dirty="0"/>
              <a:t>The Greatest Generation</a:t>
            </a: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7640" y="2051050"/>
            <a:ext cx="3511550" cy="2108200"/>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b="52333"/>
          <a:stretch/>
        </p:blipFill>
        <p:spPr>
          <a:xfrm>
            <a:off x="8342646" y="1778295"/>
            <a:ext cx="3486150" cy="678018"/>
          </a:xfrm>
          <a:prstGeom prst="rect">
            <a:avLst/>
          </a:prstGeom>
        </p:spPr>
      </p:pic>
      <p:sp>
        <p:nvSpPr>
          <p:cNvPr id="14" name="TextBox 13"/>
          <p:cNvSpPr txBox="1"/>
          <p:nvPr/>
        </p:nvSpPr>
        <p:spPr>
          <a:xfrm>
            <a:off x="9402608" y="3686417"/>
            <a:ext cx="1413720" cy="369332"/>
          </a:xfrm>
          <a:prstGeom prst="rect">
            <a:avLst/>
          </a:prstGeom>
          <a:noFill/>
        </p:spPr>
        <p:txBody>
          <a:bodyPr wrap="none" rtlCol="0">
            <a:spAutoFit/>
          </a:bodyPr>
          <a:lstStyle/>
          <a:p>
            <a:r>
              <a:rPr lang="en-US" dirty="0"/>
              <a:t>Generation X</a:t>
            </a:r>
          </a:p>
        </p:txBody>
      </p:sp>
      <p:pic>
        <p:nvPicPr>
          <p:cNvPr id="16" name="Picture 15"/>
          <p:cNvPicPr>
            <a:picLocks noChangeAspect="1"/>
          </p:cNvPicPr>
          <p:nvPr/>
        </p:nvPicPr>
        <p:blipFill rotWithShape="1">
          <a:blip r:embed="rId4" cstate="screen">
            <a:extLst>
              <a:ext uri="{28A0092B-C50C-407E-A947-70E740481C1C}">
                <a14:useLocalDpi xmlns:a14="http://schemas.microsoft.com/office/drawing/2010/main"/>
              </a:ext>
            </a:extLst>
          </a:blip>
          <a:srcRect t="61307" b="-1"/>
          <a:stretch/>
        </p:blipFill>
        <p:spPr>
          <a:xfrm>
            <a:off x="8478902" y="4476264"/>
            <a:ext cx="3486150" cy="550372"/>
          </a:xfrm>
          <a:prstGeom prst="rect">
            <a:avLst/>
          </a:prstGeom>
        </p:spPr>
      </p:pic>
    </p:spTree>
    <p:extLst>
      <p:ext uri="{BB962C8B-B14F-4D97-AF65-F5344CB8AC3E}">
        <p14:creationId xmlns:p14="http://schemas.microsoft.com/office/powerpoint/2010/main" val="24654135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D94FA6-D4B1-B14F-8FF3-3F83F13BA362}"/>
              </a:ext>
            </a:extLst>
          </p:cNvPr>
          <p:cNvSpPr>
            <a:spLocks noGrp="1"/>
          </p:cNvSpPr>
          <p:nvPr>
            <p:ph type="title"/>
          </p:nvPr>
        </p:nvSpPr>
        <p:spPr/>
        <p:txBody>
          <a:bodyPr>
            <a:normAutofit/>
          </a:bodyPr>
          <a:lstStyle/>
          <a:p>
            <a:r>
              <a:rPr lang="en-US" sz="4000" b="1" dirty="0"/>
              <a:t>Timeline for a May 7, 2019 Election, cont’d</a:t>
            </a:r>
          </a:p>
        </p:txBody>
      </p:sp>
      <p:sp>
        <p:nvSpPr>
          <p:cNvPr id="3" name="Content Placeholder 2"/>
          <p:cNvSpPr>
            <a:spLocks noGrp="1"/>
          </p:cNvSpPr>
          <p:nvPr>
            <p:ph idx="1"/>
          </p:nvPr>
        </p:nvSpPr>
        <p:spPr>
          <a:xfrm>
            <a:off x="1591493" y="1255184"/>
            <a:ext cx="9012188" cy="4023360"/>
          </a:xfrm>
        </p:spPr>
        <p:txBody>
          <a:bodyPr>
            <a:normAutofit/>
          </a:bodyPr>
          <a:lstStyle/>
          <a:p>
            <a:pPr algn="just">
              <a:buFont typeface="Arial" panose="020B0604020202020204" pitchFamily="34" charset="0"/>
              <a:buChar char="•"/>
            </a:pPr>
            <a:r>
              <a:rPr lang="en-US" sz="2400" dirty="0"/>
              <a:t>By May 12, 2019 –  County Board of Canvassers shall meet to Canvass Election Results </a:t>
            </a:r>
          </a:p>
          <a:p>
            <a:pPr algn="just">
              <a:buFont typeface="Arial" panose="020B0604020202020204" pitchFamily="34" charset="0"/>
              <a:buChar char="•"/>
            </a:pPr>
            <a:r>
              <a:rPr lang="en-US" sz="2400" dirty="0"/>
              <a:t>By May 21, 2019 –  County Board of Canvassers shall complete its Canvass and Adopt a Resolution Canvassing the Election Results </a:t>
            </a:r>
          </a:p>
          <a:p>
            <a:pPr algn="just">
              <a:buFont typeface="Arial" panose="020B0604020202020204" pitchFamily="34" charset="0"/>
              <a:buChar char="•"/>
            </a:pPr>
            <a:r>
              <a:rPr lang="en-US" sz="2400" dirty="0"/>
              <a:t>Immediately after Form is Certified – Certificates of the Determination Results should be Filed to 1) AAPS BOE 2) County Treasurer 3) WISD 4) Counsel</a:t>
            </a:r>
          </a:p>
        </p:txBody>
      </p:sp>
      <p:sp>
        <p:nvSpPr>
          <p:cNvPr id="4" name="Date Placeholder 3"/>
          <p:cNvSpPr>
            <a:spLocks noGrp="1"/>
          </p:cNvSpPr>
          <p:nvPr>
            <p:ph type="dt" sz="half" idx="10"/>
          </p:nvPr>
        </p:nvSpPr>
        <p:spPr/>
        <p:txBody>
          <a:bodyPr/>
          <a:lstStyle/>
          <a:p>
            <a:r>
              <a:rPr lang="en-US" dirty="0"/>
              <a:t>December </a:t>
            </a:r>
            <a:r>
              <a:rPr lang="en-US" dirty="0" smtClean="0"/>
              <a:t>19, </a:t>
            </a:r>
            <a:r>
              <a:rPr lang="en-US" dirty="0"/>
              <a:t>2018</a:t>
            </a:r>
          </a:p>
        </p:txBody>
      </p:sp>
      <p:sp>
        <p:nvSpPr>
          <p:cNvPr id="5" name="Footer Placeholder 4"/>
          <p:cNvSpPr>
            <a:spLocks noGrp="1"/>
          </p:cNvSpPr>
          <p:nvPr>
            <p:ph type="ftr" sz="quarter" idx="11"/>
          </p:nvPr>
        </p:nvSpPr>
        <p:spPr/>
        <p:txBody>
          <a:bodyPr/>
          <a:lstStyle/>
          <a:p>
            <a:r>
              <a:rPr lang="en-US"/>
              <a:t>AAPS Facilities Condition Assessment</a:t>
            </a:r>
          </a:p>
        </p:txBody>
      </p:sp>
      <p:sp>
        <p:nvSpPr>
          <p:cNvPr id="6" name="Slide Number Placeholder 5"/>
          <p:cNvSpPr>
            <a:spLocks noGrp="1"/>
          </p:cNvSpPr>
          <p:nvPr>
            <p:ph type="sldNum" sz="quarter" idx="12"/>
          </p:nvPr>
        </p:nvSpPr>
        <p:spPr/>
        <p:txBody>
          <a:bodyPr/>
          <a:lstStyle/>
          <a:p>
            <a:fld id="{DFDA7B31-6DA4-A642-9221-73BBAF8BB92E}" type="slidenum">
              <a:rPr lang="en-US" smtClean="0"/>
              <a:t>80</a:t>
            </a:fld>
            <a:endParaRPr lang="en-US"/>
          </a:p>
        </p:txBody>
      </p:sp>
    </p:spTree>
    <p:extLst>
      <p:ext uri="{BB962C8B-B14F-4D97-AF65-F5344CB8AC3E}">
        <p14:creationId xmlns:p14="http://schemas.microsoft.com/office/powerpoint/2010/main" val="30466749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4000" b="1" spc="0" dirty="0">
                <a:latin typeface="Franklin Gothic" charset="0"/>
                <a:ea typeface="Franklin Gothic" charset="0"/>
                <a:cs typeface="Franklin Gothic" charset="0"/>
              </a:rPr>
              <a:t>What could we create?</a:t>
            </a: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81</a:t>
            </a:fld>
            <a:endParaRPr lang="en-US"/>
          </a:p>
        </p:txBody>
      </p:sp>
      <p:pic>
        <p:nvPicPr>
          <p:cNvPr id="6" name="Picture 4" descr="https://cdnassets.hw.net/dims4/GG/fd5ab07/2147483647/resize/850x%3E/quality/90/?url=https%3A%2F%2Fcdnassets.hw.net%2F61%2Fb0%2F25a3c24c4657af67290ffd8287d1%2Fcf9d8c2b2e05456fb9393694ce333391.jpg"/>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831344" y="1119055"/>
            <a:ext cx="6379159" cy="46755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6493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20646" y="108465"/>
            <a:ext cx="3904359" cy="2606160"/>
          </a:xfrm>
          <a:ln>
            <a:solidFill>
              <a:schemeClr val="tx1"/>
            </a:solidFill>
          </a:ln>
        </p:spPr>
      </p:pic>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82</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03" y="1364676"/>
            <a:ext cx="4711148" cy="4811658"/>
          </a:xfrm>
          <a:prstGeom prst="rect">
            <a:avLst/>
          </a:prstGeom>
          <a:ln>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3304" y="2959621"/>
            <a:ext cx="4819045" cy="3216713"/>
          </a:xfrm>
          <a:prstGeom prst="rect">
            <a:avLst/>
          </a:prstGeom>
          <a:ln>
            <a:solidFill>
              <a:schemeClr val="tx1"/>
            </a:solidFill>
          </a:ln>
        </p:spPr>
      </p:pic>
      <p:sp>
        <p:nvSpPr>
          <p:cNvPr id="11" name="TextBox 10"/>
          <p:cNvSpPr txBox="1"/>
          <p:nvPr/>
        </p:nvSpPr>
        <p:spPr>
          <a:xfrm>
            <a:off x="291810" y="217865"/>
            <a:ext cx="4956229" cy="892552"/>
          </a:xfrm>
          <a:prstGeom prst="rect">
            <a:avLst/>
          </a:prstGeom>
          <a:noFill/>
        </p:spPr>
        <p:txBody>
          <a:bodyPr wrap="none" rtlCol="0">
            <a:spAutoFit/>
          </a:bodyPr>
          <a:lstStyle/>
          <a:p>
            <a:r>
              <a:rPr lang="en-US" sz="3200" b="1" dirty="0">
                <a:solidFill>
                  <a:schemeClr val="accent2"/>
                </a:solidFill>
              </a:rPr>
              <a:t>Bloomfield Hills High School</a:t>
            </a:r>
          </a:p>
          <a:p>
            <a:r>
              <a:rPr lang="en-US" sz="2000" dirty="0" smtClean="0"/>
              <a:t>Bloomfield Hills, MI </a:t>
            </a:r>
            <a:r>
              <a:rPr lang="en-US" sz="2000" dirty="0"/>
              <a:t>–  </a:t>
            </a:r>
            <a:r>
              <a:rPr lang="en-US" sz="2000" dirty="0" err="1" smtClean="0"/>
              <a:t>Stantec</a:t>
            </a:r>
            <a:r>
              <a:rPr lang="en-US" sz="2000" dirty="0" smtClean="0"/>
              <a:t> Architects</a:t>
            </a:r>
            <a:endParaRPr lang="en-US" sz="2000" dirty="0"/>
          </a:p>
        </p:txBody>
      </p:sp>
    </p:spTree>
    <p:extLst>
      <p:ext uri="{BB962C8B-B14F-4D97-AF65-F5344CB8AC3E}">
        <p14:creationId xmlns:p14="http://schemas.microsoft.com/office/powerpoint/2010/main" val="28104929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83</a:t>
            </a:fld>
            <a:endParaRPr lang="en-US"/>
          </a:p>
        </p:txBody>
      </p:sp>
      <p:sp>
        <p:nvSpPr>
          <p:cNvPr id="11" name="TextBox 10"/>
          <p:cNvSpPr txBox="1"/>
          <p:nvPr/>
        </p:nvSpPr>
        <p:spPr>
          <a:xfrm>
            <a:off x="291810" y="217865"/>
            <a:ext cx="3627724" cy="892552"/>
          </a:xfrm>
          <a:prstGeom prst="rect">
            <a:avLst/>
          </a:prstGeom>
          <a:noFill/>
        </p:spPr>
        <p:txBody>
          <a:bodyPr wrap="none" rtlCol="0">
            <a:spAutoFit/>
          </a:bodyPr>
          <a:lstStyle/>
          <a:p>
            <a:r>
              <a:rPr lang="en-US" sz="3200" b="1" dirty="0" smtClean="0">
                <a:solidFill>
                  <a:schemeClr val="accent2"/>
                </a:solidFill>
              </a:rPr>
              <a:t>Dexter High </a:t>
            </a:r>
            <a:r>
              <a:rPr lang="en-US" sz="3200" b="1" dirty="0">
                <a:solidFill>
                  <a:schemeClr val="accent2"/>
                </a:solidFill>
              </a:rPr>
              <a:t>School</a:t>
            </a:r>
          </a:p>
          <a:p>
            <a:r>
              <a:rPr lang="en-US" sz="2000" dirty="0" smtClean="0"/>
              <a:t>Dexter, MI </a:t>
            </a:r>
            <a:r>
              <a:rPr lang="en-US" sz="2000" dirty="0"/>
              <a:t>–  </a:t>
            </a:r>
            <a:r>
              <a:rPr lang="en-US" sz="2000" dirty="0" err="1" smtClean="0"/>
              <a:t>Kingscott</a:t>
            </a:r>
            <a:r>
              <a:rPr lang="en-US" sz="2000" dirty="0" smtClean="0"/>
              <a:t> Architects</a:t>
            </a:r>
            <a:endParaRPr lang="en-US" sz="2000" dirty="0"/>
          </a:p>
        </p:txBody>
      </p:sp>
      <p:pic>
        <p:nvPicPr>
          <p:cNvPr id="3074" name="Picture 2" descr="Image result for dexter high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 y="4290300"/>
            <a:ext cx="9674225" cy="18104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264" y="1358935"/>
            <a:ext cx="3429000" cy="25812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Image result for dexter high school architect kingsco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113" y="1358935"/>
            <a:ext cx="3952875" cy="26098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7565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84</a:t>
            </a:fld>
            <a:endParaRPr lang="en-US"/>
          </a:p>
        </p:txBody>
      </p:sp>
      <p:pic>
        <p:nvPicPr>
          <p:cNvPr id="1026" name="Picture 2" descr="https://cdnassets.hw.net/dims4/GG/28db692/2147483647/thumbnail/876x580%3E/quality/90/?url=https%3A%2F%2Fcdnassets.hw.net%2F7a%2F85%2F3f40b370421e93f0ec4c04fc840f%2Fea227e74de8f4764a6de654d4d565e73.jpg"/>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7949610" y="191029"/>
            <a:ext cx="2692016" cy="17823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s://cdnassets.hw.net/dims4/GG/ac1fcac/2147483647/resize/850x%3E/quality/90/?url=https%3A%2F%2Fcdnassets.hw.net%2Fcb%2F92%2F69a947fc453fa30d33d2b29604d2%2F1cfc2b169a564d97b71f1c9d0f1fd71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7369" y="2260716"/>
            <a:ext cx="5139674" cy="37670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https://cdnassets.hw.net/dims4/GG/5929306/2147483647/resize/850x%3E/quality/90/?url=https%3A%2F%2Fcdnassets.hw.net%2Fa1%2F39%2F9dad93d247769549afa4ad49ee23%2F9198bdb0637f48fdbba12dae711aef35.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6507" y="1705631"/>
            <a:ext cx="5897013" cy="43221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1810" y="217865"/>
            <a:ext cx="3874779" cy="1138773"/>
          </a:xfrm>
          <a:prstGeom prst="rect">
            <a:avLst/>
          </a:prstGeom>
          <a:noFill/>
        </p:spPr>
        <p:txBody>
          <a:bodyPr wrap="none" rtlCol="0">
            <a:spAutoFit/>
          </a:bodyPr>
          <a:lstStyle/>
          <a:p>
            <a:r>
              <a:rPr lang="en-US" sz="3200" b="1" dirty="0">
                <a:solidFill>
                  <a:schemeClr val="accent2"/>
                </a:solidFill>
              </a:rPr>
              <a:t>Discovery Elementary</a:t>
            </a:r>
          </a:p>
          <a:p>
            <a:r>
              <a:rPr lang="en-US" sz="2000" dirty="0"/>
              <a:t>Arlington, VA –  VMDO Architects</a:t>
            </a:r>
          </a:p>
          <a:p>
            <a:r>
              <a:rPr lang="en-US" sz="1600" i="1" dirty="0"/>
              <a:t>*Net-Zero Energy*</a:t>
            </a:r>
          </a:p>
        </p:txBody>
      </p:sp>
    </p:spTree>
    <p:extLst>
      <p:ext uri="{BB962C8B-B14F-4D97-AF65-F5344CB8AC3E}">
        <p14:creationId xmlns:p14="http://schemas.microsoft.com/office/powerpoint/2010/main" val="36306887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85</a:t>
            </a:fld>
            <a:endParaRPr lang="en-US"/>
          </a:p>
        </p:txBody>
      </p:sp>
      <p:sp>
        <p:nvSpPr>
          <p:cNvPr id="3" name="AutoShape 2" descr="edited_Julia Wrigley - CherryCrestElementary_BenBenschneider_5_InteriorEnt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l="31270" t="18077" r="41349" b="8130"/>
          <a:stretch/>
        </p:blipFill>
        <p:spPr>
          <a:xfrm>
            <a:off x="7497083" y="217865"/>
            <a:ext cx="3842888" cy="5825598"/>
          </a:xfrm>
          <a:prstGeom prst="rect">
            <a:avLst/>
          </a:prstGeom>
          <a:ln>
            <a:solidFill>
              <a:schemeClr val="tx1"/>
            </a:solidFill>
          </a:ln>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0375" y="1800249"/>
            <a:ext cx="6478887" cy="4243214"/>
          </a:xfrm>
          <a:prstGeom prst="rect">
            <a:avLst/>
          </a:prstGeom>
          <a:ln>
            <a:solidFill>
              <a:schemeClr val="tx1"/>
            </a:solidFill>
          </a:ln>
        </p:spPr>
      </p:pic>
      <p:sp>
        <p:nvSpPr>
          <p:cNvPr id="11" name="TextBox 10"/>
          <p:cNvSpPr txBox="1"/>
          <p:nvPr/>
        </p:nvSpPr>
        <p:spPr>
          <a:xfrm>
            <a:off x="291810" y="217865"/>
            <a:ext cx="4316566" cy="1138773"/>
          </a:xfrm>
          <a:prstGeom prst="rect">
            <a:avLst/>
          </a:prstGeom>
          <a:noFill/>
        </p:spPr>
        <p:txBody>
          <a:bodyPr wrap="none" rtlCol="0">
            <a:spAutoFit/>
          </a:bodyPr>
          <a:lstStyle/>
          <a:p>
            <a:r>
              <a:rPr lang="en-US" sz="3200" b="1" dirty="0">
                <a:solidFill>
                  <a:schemeClr val="accent2"/>
                </a:solidFill>
              </a:rPr>
              <a:t>Cherry Crest Elementary</a:t>
            </a:r>
          </a:p>
          <a:p>
            <a:r>
              <a:rPr lang="en-US" sz="2000" dirty="0"/>
              <a:t>Belleview, WA –  NAC Architects</a:t>
            </a:r>
          </a:p>
          <a:p>
            <a:r>
              <a:rPr lang="en-US" sz="1600" i="1" dirty="0"/>
              <a:t>*Nature Focused Design*</a:t>
            </a:r>
          </a:p>
        </p:txBody>
      </p:sp>
    </p:spTree>
    <p:extLst>
      <p:ext uri="{BB962C8B-B14F-4D97-AF65-F5344CB8AC3E}">
        <p14:creationId xmlns:p14="http://schemas.microsoft.com/office/powerpoint/2010/main" val="16257598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86</a:t>
            </a:fld>
            <a:endParaRPr lang="en-US"/>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7910" y="554041"/>
            <a:ext cx="9607570" cy="5342460"/>
          </a:xfrm>
          <a:prstGeom prst="rect">
            <a:avLst/>
          </a:prstGeom>
          <a:ln>
            <a:solidFill>
              <a:schemeClr val="tx1"/>
            </a:solidFill>
          </a:ln>
        </p:spPr>
      </p:pic>
    </p:spTree>
    <p:extLst>
      <p:ext uri="{BB962C8B-B14F-4D97-AF65-F5344CB8AC3E}">
        <p14:creationId xmlns:p14="http://schemas.microsoft.com/office/powerpoint/2010/main" val="25679780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EC4FE-3307-2E4A-AAF9-2F22CFF600D9}"/>
              </a:ext>
            </a:extLst>
          </p:cNvPr>
          <p:cNvSpPr>
            <a:spLocks noGrp="1"/>
          </p:cNvSpPr>
          <p:nvPr>
            <p:ph type="title"/>
          </p:nvPr>
        </p:nvSpPr>
        <p:spPr/>
        <p:txBody>
          <a:bodyPr>
            <a:normAutofit fontScale="90000"/>
          </a:bodyPr>
          <a:lstStyle/>
          <a:p>
            <a:r>
              <a:rPr lang="en-US" sz="4000" b="1" dirty="0"/>
              <a:t>Value of Modernized Schools – Washington DC Study</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87</a:t>
            </a:fld>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280" y="1092893"/>
            <a:ext cx="3941080" cy="4731657"/>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05829" y="1092893"/>
            <a:ext cx="6981372" cy="4720079"/>
          </a:xfrm>
          <a:prstGeom prst="rect">
            <a:avLst/>
          </a:prstGeom>
        </p:spPr>
      </p:pic>
      <p:sp>
        <p:nvSpPr>
          <p:cNvPr id="9" name="TextBox 8"/>
          <p:cNvSpPr txBox="1"/>
          <p:nvPr/>
        </p:nvSpPr>
        <p:spPr>
          <a:xfrm>
            <a:off x="4613103" y="5915690"/>
            <a:ext cx="7566824" cy="338554"/>
          </a:xfrm>
          <a:prstGeom prst="rect">
            <a:avLst/>
          </a:prstGeom>
          <a:noFill/>
        </p:spPr>
        <p:txBody>
          <a:bodyPr wrap="square" rtlCol="0">
            <a:spAutoFit/>
          </a:bodyPr>
          <a:lstStyle/>
          <a:p>
            <a:r>
              <a:rPr lang="en-US" sz="1600" dirty="0"/>
              <a:t>Perkin Eastman </a:t>
            </a:r>
            <a:r>
              <a:rPr lang="en-US" sz="1600" i="1" dirty="0"/>
              <a:t>– Investing in Our Future – </a:t>
            </a:r>
            <a:r>
              <a:rPr lang="en-US" sz="1600" dirty="0"/>
              <a:t>Washington DC School Modernization Study</a:t>
            </a:r>
          </a:p>
        </p:txBody>
      </p:sp>
    </p:spTree>
    <p:extLst>
      <p:ext uri="{BB962C8B-B14F-4D97-AF65-F5344CB8AC3E}">
        <p14:creationId xmlns:p14="http://schemas.microsoft.com/office/powerpoint/2010/main" val="1175659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A8E40-70F1-F648-9894-17634C05A07C}"/>
              </a:ext>
            </a:extLst>
          </p:cNvPr>
          <p:cNvSpPr>
            <a:spLocks noGrp="1"/>
          </p:cNvSpPr>
          <p:nvPr>
            <p:ph type="title"/>
          </p:nvPr>
        </p:nvSpPr>
        <p:spPr/>
        <p:txBody>
          <a:bodyPr>
            <a:normAutofit/>
          </a:bodyPr>
          <a:lstStyle/>
          <a:p>
            <a:r>
              <a:rPr lang="en-US" sz="4000" b="1" dirty="0"/>
              <a:t>Modernized Washington DC School</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88</a:t>
            </a:fld>
            <a:endParaRPr lang="en-US"/>
          </a:p>
        </p:txBody>
      </p:sp>
      <p:sp>
        <p:nvSpPr>
          <p:cNvPr id="9" name="TextBox 8"/>
          <p:cNvSpPr txBox="1"/>
          <p:nvPr/>
        </p:nvSpPr>
        <p:spPr>
          <a:xfrm>
            <a:off x="4613103" y="5915690"/>
            <a:ext cx="7566824" cy="338554"/>
          </a:xfrm>
          <a:prstGeom prst="rect">
            <a:avLst/>
          </a:prstGeom>
          <a:noFill/>
        </p:spPr>
        <p:txBody>
          <a:bodyPr wrap="square" rtlCol="0">
            <a:spAutoFit/>
          </a:bodyPr>
          <a:lstStyle/>
          <a:p>
            <a:r>
              <a:rPr lang="en-US" sz="1600" dirty="0"/>
              <a:t>Perkin Eastman </a:t>
            </a:r>
            <a:r>
              <a:rPr lang="en-US" sz="1600" i="1" dirty="0"/>
              <a:t>– Investing in Our Future – </a:t>
            </a:r>
            <a:r>
              <a:rPr lang="en-US" sz="1600" dirty="0"/>
              <a:t>Washington DC School Modernization Study</a:t>
            </a: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52924" y="950967"/>
            <a:ext cx="7904162" cy="4914257"/>
          </a:xfrm>
          <a:prstGeom prst="rect">
            <a:avLst/>
          </a:prstGeom>
          <a:ln>
            <a:solidFill>
              <a:schemeClr val="tx1"/>
            </a:solidFill>
          </a:ln>
        </p:spPr>
      </p:pic>
    </p:spTree>
    <p:extLst>
      <p:ext uri="{BB962C8B-B14F-4D97-AF65-F5344CB8AC3E}">
        <p14:creationId xmlns:p14="http://schemas.microsoft.com/office/powerpoint/2010/main" val="10601007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B1A26F6-1EC8-C340-9E91-A2584A124B35}"/>
              </a:ext>
            </a:extLst>
          </p:cNvPr>
          <p:cNvSpPr>
            <a:spLocks noGrp="1"/>
          </p:cNvSpPr>
          <p:nvPr>
            <p:ph type="title"/>
          </p:nvPr>
        </p:nvSpPr>
        <p:spPr>
          <a:xfrm>
            <a:off x="139148" y="201168"/>
            <a:ext cx="9540429" cy="727188"/>
          </a:xfrm>
        </p:spPr>
        <p:txBody>
          <a:bodyPr>
            <a:normAutofit/>
          </a:bodyPr>
          <a:lstStyle/>
          <a:p>
            <a:r>
              <a:rPr lang="en-US" sz="4000" b="1" dirty="0"/>
              <a:t>Modernized Washington DC School</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89</a:t>
            </a:fld>
            <a:endParaRPr lang="en-US"/>
          </a:p>
        </p:txBody>
      </p:sp>
      <p:sp>
        <p:nvSpPr>
          <p:cNvPr id="9" name="TextBox 8"/>
          <p:cNvSpPr txBox="1"/>
          <p:nvPr/>
        </p:nvSpPr>
        <p:spPr>
          <a:xfrm>
            <a:off x="4613103" y="5915690"/>
            <a:ext cx="7566824" cy="338554"/>
          </a:xfrm>
          <a:prstGeom prst="rect">
            <a:avLst/>
          </a:prstGeom>
          <a:noFill/>
        </p:spPr>
        <p:txBody>
          <a:bodyPr wrap="square" rtlCol="0">
            <a:spAutoFit/>
          </a:bodyPr>
          <a:lstStyle/>
          <a:p>
            <a:r>
              <a:rPr lang="en-US" sz="1600" dirty="0"/>
              <a:t>Perkin Eastman </a:t>
            </a:r>
            <a:r>
              <a:rPr lang="en-US" sz="1600" i="1" dirty="0"/>
              <a:t>– Investing in Our Future – </a:t>
            </a:r>
            <a:r>
              <a:rPr lang="en-US" sz="1600" dirty="0"/>
              <a:t>Washington DC School Modernization Study</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2800" y="1118029"/>
            <a:ext cx="7696189" cy="4450405"/>
          </a:xfrm>
          <a:prstGeom prst="rect">
            <a:avLst/>
          </a:prstGeom>
          <a:ln>
            <a:solidFill>
              <a:schemeClr val="tx1"/>
            </a:solidFill>
          </a:ln>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08519" y="395922"/>
            <a:ext cx="2112974" cy="5402796"/>
          </a:xfrm>
          <a:prstGeom prst="rect">
            <a:avLst/>
          </a:prstGeom>
          <a:ln>
            <a:solidFill>
              <a:schemeClr val="tx1"/>
            </a:solidFill>
          </a:ln>
        </p:spPr>
      </p:pic>
    </p:spTree>
    <p:extLst>
      <p:ext uri="{BB962C8B-B14F-4D97-AF65-F5344CB8AC3E}">
        <p14:creationId xmlns:p14="http://schemas.microsoft.com/office/powerpoint/2010/main" val="39753349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4000" b="1" spc="0" dirty="0" smtClean="0"/>
              <a:t>High Temperatures at Schools</a:t>
            </a:r>
            <a:endParaRPr lang="en-US" sz="4000" b="1" spc="0" dirty="0">
              <a:latin typeface="Franklin Gothic" charset="0"/>
              <a:ea typeface="Franklin Gothic" charset="0"/>
              <a:cs typeface="Franklin Gothic" charset="0"/>
            </a:endParaRPr>
          </a:p>
        </p:txBody>
      </p:sp>
      <p:sp>
        <p:nvSpPr>
          <p:cNvPr id="3" name="Date Placeholder 2"/>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dirty="0"/>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9</a:t>
            </a:fld>
            <a:endParaRPr lang="en-US"/>
          </a:p>
        </p:txBody>
      </p:sp>
      <p:pic>
        <p:nvPicPr>
          <p:cNvPr id="19" name="Picture 18"/>
          <p:cNvPicPr>
            <a:picLocks noChangeAspect="1"/>
          </p:cNvPicPr>
          <p:nvPr/>
        </p:nvPicPr>
        <p:blipFill>
          <a:blip r:embed="rId3">
            <a:lum/>
          </a:blip>
          <a:stretch>
            <a:fillRect/>
          </a:stretch>
        </p:blipFill>
        <p:spPr>
          <a:xfrm>
            <a:off x="2827949" y="850865"/>
            <a:ext cx="6830401" cy="5358802"/>
          </a:xfrm>
          <a:prstGeom prst="rect">
            <a:avLst/>
          </a:prstGeom>
        </p:spPr>
      </p:pic>
    </p:spTree>
    <p:extLst>
      <p:ext uri="{BB962C8B-B14F-4D97-AF65-F5344CB8AC3E}">
        <p14:creationId xmlns:p14="http://schemas.microsoft.com/office/powerpoint/2010/main" val="1227250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3AA05C8-BBAD-0149-94BE-78412435BFDF}"/>
              </a:ext>
            </a:extLst>
          </p:cNvPr>
          <p:cNvSpPr>
            <a:spLocks noGrp="1"/>
          </p:cNvSpPr>
          <p:nvPr>
            <p:ph type="title"/>
          </p:nvPr>
        </p:nvSpPr>
        <p:spPr>
          <a:xfrm>
            <a:off x="139148" y="201168"/>
            <a:ext cx="7663886" cy="727188"/>
          </a:xfrm>
        </p:spPr>
        <p:txBody>
          <a:bodyPr>
            <a:normAutofit fontScale="90000"/>
          </a:bodyPr>
          <a:lstStyle/>
          <a:p>
            <a:r>
              <a:rPr lang="en-US" sz="4000" b="1" dirty="0"/>
              <a:t>Modernized Washington DC Schools</a:t>
            </a:r>
          </a:p>
        </p:txBody>
      </p:sp>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90</a:t>
            </a:fld>
            <a:endParaRPr lang="en-US"/>
          </a:p>
        </p:txBody>
      </p:sp>
      <p:sp>
        <p:nvSpPr>
          <p:cNvPr id="9" name="TextBox 8"/>
          <p:cNvSpPr txBox="1"/>
          <p:nvPr/>
        </p:nvSpPr>
        <p:spPr>
          <a:xfrm>
            <a:off x="4613103" y="5915690"/>
            <a:ext cx="7566824" cy="338554"/>
          </a:xfrm>
          <a:prstGeom prst="rect">
            <a:avLst/>
          </a:prstGeom>
          <a:noFill/>
        </p:spPr>
        <p:txBody>
          <a:bodyPr wrap="square" rtlCol="0">
            <a:spAutoFit/>
          </a:bodyPr>
          <a:lstStyle/>
          <a:p>
            <a:r>
              <a:rPr lang="en-US" sz="1600" dirty="0"/>
              <a:t>Perkin Eastman </a:t>
            </a:r>
            <a:r>
              <a:rPr lang="en-US" sz="1600" i="1" dirty="0"/>
              <a:t>– Investing in Our Future – </a:t>
            </a:r>
            <a:r>
              <a:rPr lang="en-US" sz="1600" dirty="0"/>
              <a:t>Washington DC School Modernization Study</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0616" y="1373526"/>
            <a:ext cx="6091137" cy="3962400"/>
          </a:xfrm>
          <a:prstGeom prst="rect">
            <a:avLst/>
          </a:prstGeom>
          <a:ln>
            <a:solidFill>
              <a:schemeClr val="tx1"/>
            </a:solidFill>
          </a:ln>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07538" y="579752"/>
            <a:ext cx="3986292" cy="5246914"/>
          </a:xfrm>
          <a:prstGeom prst="rect">
            <a:avLst/>
          </a:prstGeom>
          <a:ln>
            <a:solidFill>
              <a:schemeClr val="tx1"/>
            </a:solidFill>
          </a:ln>
        </p:spPr>
      </p:pic>
    </p:spTree>
    <p:extLst>
      <p:ext uri="{BB962C8B-B14F-4D97-AF65-F5344CB8AC3E}">
        <p14:creationId xmlns:p14="http://schemas.microsoft.com/office/powerpoint/2010/main" val="8426650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91</a:t>
            </a:fld>
            <a:endParaRPr lang="en-US"/>
          </a:p>
        </p:txBody>
      </p:sp>
      <p:pic>
        <p:nvPicPr>
          <p:cNvPr id="102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25534"/>
          <a:stretch/>
        </p:blipFill>
        <p:spPr bwMode="auto">
          <a:xfrm>
            <a:off x="7506393" y="2512637"/>
            <a:ext cx="4420540" cy="35133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1810" y="217865"/>
            <a:ext cx="7871514" cy="892552"/>
          </a:xfrm>
          <a:prstGeom prst="rect">
            <a:avLst/>
          </a:prstGeom>
          <a:noFill/>
        </p:spPr>
        <p:txBody>
          <a:bodyPr wrap="none" rtlCol="0">
            <a:spAutoFit/>
          </a:bodyPr>
          <a:lstStyle/>
          <a:p>
            <a:r>
              <a:rPr lang="en-US" sz="3200" b="1" dirty="0">
                <a:solidFill>
                  <a:schemeClr val="accent2"/>
                </a:solidFill>
              </a:rPr>
              <a:t>Baldwin Elementary and Intermediate School</a:t>
            </a:r>
          </a:p>
          <a:p>
            <a:r>
              <a:rPr lang="en-US" sz="2000" dirty="0" err="1"/>
              <a:t>Manassa</a:t>
            </a:r>
            <a:r>
              <a:rPr lang="en-US" sz="2000" dirty="0"/>
              <a:t>, Virginia – Moseley Architects</a:t>
            </a:r>
          </a:p>
        </p:txBody>
      </p:sp>
      <p:pic>
        <p:nvPicPr>
          <p:cNvPr id="1028" name="Picture 4" descr="Image result for baldwin elementary and intermediate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6425" y="204529"/>
            <a:ext cx="2980508" cy="19885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135" y="1774776"/>
            <a:ext cx="6562100" cy="42511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7257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92</a:t>
            </a:fld>
            <a:endParaRPr lang="en-US"/>
          </a:p>
        </p:txBody>
      </p:sp>
      <p:sp>
        <p:nvSpPr>
          <p:cNvPr id="6" name="TextBox 5"/>
          <p:cNvSpPr txBox="1"/>
          <p:nvPr/>
        </p:nvSpPr>
        <p:spPr>
          <a:xfrm>
            <a:off x="291810" y="217865"/>
            <a:ext cx="5958554" cy="892552"/>
          </a:xfrm>
          <a:prstGeom prst="rect">
            <a:avLst/>
          </a:prstGeom>
          <a:noFill/>
        </p:spPr>
        <p:txBody>
          <a:bodyPr wrap="none" rtlCol="0">
            <a:spAutoFit/>
          </a:bodyPr>
          <a:lstStyle/>
          <a:p>
            <a:r>
              <a:rPr lang="en-US" sz="3200" b="1" dirty="0">
                <a:solidFill>
                  <a:schemeClr val="accent2"/>
                </a:solidFill>
              </a:rPr>
              <a:t>Campus International School </a:t>
            </a:r>
            <a:r>
              <a:rPr lang="en-US" sz="3200" dirty="0"/>
              <a:t>(K-8)</a:t>
            </a:r>
          </a:p>
          <a:p>
            <a:r>
              <a:rPr lang="en-US" sz="2000" dirty="0"/>
              <a:t>Cleveland, OH – TDA Architects/</a:t>
            </a:r>
            <a:r>
              <a:rPr lang="en-US" sz="2000" dirty="0" err="1"/>
              <a:t>Perkins+Will</a:t>
            </a:r>
            <a:endParaRPr lang="en-US" sz="2000" dirty="0"/>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4856" y="561092"/>
            <a:ext cx="3965995" cy="24425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95" y="1250470"/>
            <a:ext cx="6852054" cy="45737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3583" y="3601751"/>
            <a:ext cx="3948542" cy="22224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0119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93</a:t>
            </a:fld>
            <a:endParaRPr lang="en-US"/>
          </a:p>
        </p:txBody>
      </p:sp>
      <p:sp>
        <p:nvSpPr>
          <p:cNvPr id="6" name="TextBox 5"/>
          <p:cNvSpPr txBox="1"/>
          <p:nvPr/>
        </p:nvSpPr>
        <p:spPr>
          <a:xfrm>
            <a:off x="291810" y="217865"/>
            <a:ext cx="4479303" cy="892552"/>
          </a:xfrm>
          <a:prstGeom prst="rect">
            <a:avLst/>
          </a:prstGeom>
          <a:noFill/>
        </p:spPr>
        <p:txBody>
          <a:bodyPr wrap="none" rtlCol="0">
            <a:spAutoFit/>
          </a:bodyPr>
          <a:lstStyle/>
          <a:p>
            <a:r>
              <a:rPr lang="en-US" sz="3200" b="1" dirty="0">
                <a:solidFill>
                  <a:schemeClr val="accent2"/>
                </a:solidFill>
              </a:rPr>
              <a:t>The New School</a:t>
            </a:r>
          </a:p>
          <a:p>
            <a:r>
              <a:rPr lang="en-US" sz="2000" dirty="0"/>
              <a:t>Fayetteville, AK– </a:t>
            </a:r>
            <a:r>
              <a:rPr lang="en-US" sz="2000" dirty="0" err="1"/>
              <a:t>Hight</a:t>
            </a:r>
            <a:r>
              <a:rPr lang="en-US" sz="2000" dirty="0"/>
              <a:t> Jackson Architects</a:t>
            </a:r>
          </a:p>
        </p:txBody>
      </p:sp>
      <p:pic>
        <p:nvPicPr>
          <p:cNvPr id="3074" name="Picture 2" descr="Image result for the new school hight jackson  fayetteville"/>
          <p:cNvPicPr>
            <a:picLocks noChangeAspect="1" noChangeArrowheads="1"/>
          </p:cNvPicPr>
          <p:nvPr/>
        </p:nvPicPr>
        <p:blipFill rotWithShape="1">
          <a:blip r:embed="rId2">
            <a:extLst>
              <a:ext uri="{28A0092B-C50C-407E-A947-70E740481C1C}">
                <a14:useLocalDpi xmlns:a14="http://schemas.microsoft.com/office/drawing/2010/main" val="0"/>
              </a:ext>
            </a:extLst>
          </a:blip>
          <a:srcRect l="11535" t="-202" r="-113" b="202"/>
          <a:stretch/>
        </p:blipFill>
        <p:spPr bwMode="auto">
          <a:xfrm>
            <a:off x="291810" y="1526135"/>
            <a:ext cx="6892300" cy="43746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Image result for the new school hight jackson  fayetteville"/>
          <p:cNvPicPr>
            <a:picLocks noChangeAspect="1" noChangeArrowheads="1"/>
          </p:cNvPicPr>
          <p:nvPr/>
        </p:nvPicPr>
        <p:blipFill rotWithShape="1">
          <a:blip r:embed="rId3">
            <a:extLst>
              <a:ext uri="{28A0092B-C50C-407E-A947-70E740481C1C}">
                <a14:useLocalDpi xmlns:a14="http://schemas.microsoft.com/office/drawing/2010/main" val="0"/>
              </a:ext>
            </a:extLst>
          </a:blip>
          <a:srcRect l="10893"/>
          <a:stretch/>
        </p:blipFill>
        <p:spPr bwMode="auto">
          <a:xfrm>
            <a:off x="7546011" y="414866"/>
            <a:ext cx="3875482" cy="24452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41" y="3330570"/>
            <a:ext cx="3877652" cy="25701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75586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a:t>December 11, 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94</a:t>
            </a:fld>
            <a:endParaRPr lang="en-US"/>
          </a:p>
        </p:txBody>
      </p:sp>
      <p:sp>
        <p:nvSpPr>
          <p:cNvPr id="6" name="TextBox 5"/>
          <p:cNvSpPr txBox="1"/>
          <p:nvPr/>
        </p:nvSpPr>
        <p:spPr>
          <a:xfrm>
            <a:off x="291810" y="217865"/>
            <a:ext cx="4682885" cy="892552"/>
          </a:xfrm>
          <a:prstGeom prst="rect">
            <a:avLst/>
          </a:prstGeom>
          <a:noFill/>
        </p:spPr>
        <p:txBody>
          <a:bodyPr wrap="none" rtlCol="0">
            <a:spAutoFit/>
          </a:bodyPr>
          <a:lstStyle/>
          <a:p>
            <a:r>
              <a:rPr lang="en-US" sz="3200" b="1" dirty="0">
                <a:solidFill>
                  <a:schemeClr val="accent2"/>
                </a:solidFill>
              </a:rPr>
              <a:t>Edina High School</a:t>
            </a:r>
          </a:p>
          <a:p>
            <a:r>
              <a:rPr lang="en-US" sz="2000" dirty="0"/>
              <a:t>Edina, MN – </a:t>
            </a:r>
            <a:r>
              <a:rPr lang="en-US" sz="2000" dirty="0" err="1"/>
              <a:t>Wold</a:t>
            </a:r>
            <a:r>
              <a:rPr lang="en-US" sz="2000" dirty="0"/>
              <a:t> Architects and Engineers</a:t>
            </a:r>
          </a:p>
        </p:txBody>
      </p:sp>
      <p:pic>
        <p:nvPicPr>
          <p:cNvPr id="4098" name="Picture 2" descr="Image result for edina high school w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2889" y="2046778"/>
            <a:ext cx="5564613" cy="37097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Image result for edina high school w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810" y="2078337"/>
            <a:ext cx="5517274" cy="36781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Image result for edina high school wold"/>
          <p:cNvPicPr>
            <a:picLocks noChangeAspect="1" noChangeArrowheads="1"/>
          </p:cNvPicPr>
          <p:nvPr/>
        </p:nvPicPr>
        <p:blipFill rotWithShape="1">
          <a:blip r:embed="rId4">
            <a:extLst>
              <a:ext uri="{28A0092B-C50C-407E-A947-70E740481C1C}">
                <a14:useLocalDpi xmlns:a14="http://schemas.microsoft.com/office/drawing/2010/main" val="0"/>
              </a:ext>
            </a:extLst>
          </a:blip>
          <a:srcRect b="11032"/>
          <a:stretch/>
        </p:blipFill>
        <p:spPr bwMode="auto">
          <a:xfrm>
            <a:off x="5110930" y="268739"/>
            <a:ext cx="6676572" cy="14258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83460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95</a:t>
            </a:fld>
            <a:endParaRPr lang="en-US"/>
          </a:p>
        </p:txBody>
      </p:sp>
      <p:sp>
        <p:nvSpPr>
          <p:cNvPr id="6" name="TextBox 5"/>
          <p:cNvSpPr txBox="1"/>
          <p:nvPr/>
        </p:nvSpPr>
        <p:spPr>
          <a:xfrm>
            <a:off x="291810" y="217865"/>
            <a:ext cx="4334456" cy="892552"/>
          </a:xfrm>
          <a:prstGeom prst="rect">
            <a:avLst/>
          </a:prstGeom>
          <a:noFill/>
        </p:spPr>
        <p:txBody>
          <a:bodyPr wrap="none" rtlCol="0">
            <a:spAutoFit/>
          </a:bodyPr>
          <a:lstStyle/>
          <a:p>
            <a:r>
              <a:rPr lang="en-US" sz="3200" b="1" dirty="0">
                <a:solidFill>
                  <a:schemeClr val="accent2"/>
                </a:solidFill>
              </a:rPr>
              <a:t>Rio Vista Elementary</a:t>
            </a:r>
          </a:p>
          <a:p>
            <a:r>
              <a:rPr lang="en-US" sz="2000" dirty="0"/>
              <a:t>Pico Rivera, CA – Joe </a:t>
            </a:r>
            <a:r>
              <a:rPr lang="en-US" sz="2000" dirty="0" err="1"/>
              <a:t>LoBusso</a:t>
            </a:r>
            <a:r>
              <a:rPr lang="en-US" sz="2000" dirty="0"/>
              <a:t> Architects</a:t>
            </a:r>
          </a:p>
        </p:txBody>
      </p:sp>
      <p:pic>
        <p:nvPicPr>
          <p:cNvPr id="1026" name="Picture 2" descr="Image result for rio vista innovation l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904" y="542810"/>
            <a:ext cx="4019906" cy="26792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mage result for rio vista innovation l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646" y="3734923"/>
            <a:ext cx="4021164" cy="2261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Image result for pico rivera innovation 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45" y="1402891"/>
            <a:ext cx="6887541" cy="4593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20412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dirty="0"/>
              <a:t>December </a:t>
            </a:r>
            <a:r>
              <a:rPr lang="en-US" dirty="0" smtClean="0"/>
              <a:t>19, </a:t>
            </a:r>
            <a:r>
              <a:rPr lang="en-US" dirty="0"/>
              <a:t>2018</a:t>
            </a:r>
          </a:p>
        </p:txBody>
      </p:sp>
      <p:sp>
        <p:nvSpPr>
          <p:cNvPr id="4" name="Footer Placeholder 3"/>
          <p:cNvSpPr>
            <a:spLocks noGrp="1"/>
          </p:cNvSpPr>
          <p:nvPr>
            <p:ph type="ftr" sz="quarter" idx="11"/>
          </p:nvPr>
        </p:nvSpPr>
        <p:spPr/>
        <p:txBody>
          <a:bodyPr/>
          <a:lstStyle/>
          <a:p>
            <a:r>
              <a:rPr lang="en-US"/>
              <a:t>AAPS Facilities Condition Assessment</a:t>
            </a:r>
          </a:p>
        </p:txBody>
      </p:sp>
      <p:sp>
        <p:nvSpPr>
          <p:cNvPr id="5" name="Slide Number Placeholder 4"/>
          <p:cNvSpPr>
            <a:spLocks noGrp="1"/>
          </p:cNvSpPr>
          <p:nvPr>
            <p:ph type="sldNum" sz="quarter" idx="12"/>
          </p:nvPr>
        </p:nvSpPr>
        <p:spPr/>
        <p:txBody>
          <a:bodyPr/>
          <a:lstStyle/>
          <a:p>
            <a:fld id="{DFDA7B31-6DA4-A642-9221-73BBAF8BB92E}" type="slidenum">
              <a:rPr lang="en-US" smtClean="0"/>
              <a:t>96</a:t>
            </a:fld>
            <a:endParaRPr lang="en-US"/>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724" y="212516"/>
            <a:ext cx="7959725" cy="4938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5347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December 11,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97</a:t>
            </a:fld>
            <a:endParaRPr lang="en-US"/>
          </a:p>
        </p:txBody>
      </p:sp>
    </p:spTree>
    <p:extLst>
      <p:ext uri="{BB962C8B-B14F-4D97-AF65-F5344CB8AC3E}">
        <p14:creationId xmlns:p14="http://schemas.microsoft.com/office/powerpoint/2010/main" val="34342202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December 19, 2018</a:t>
            </a:r>
            <a:endParaRPr lang="en-US" dirty="0"/>
          </a:p>
        </p:txBody>
      </p:sp>
      <p:sp>
        <p:nvSpPr>
          <p:cNvPr id="5" name="Footer Placeholder 4"/>
          <p:cNvSpPr>
            <a:spLocks noGrp="1"/>
          </p:cNvSpPr>
          <p:nvPr>
            <p:ph type="ftr" sz="quarter" idx="11"/>
          </p:nvPr>
        </p:nvSpPr>
        <p:spPr/>
        <p:txBody>
          <a:bodyPr/>
          <a:lstStyle/>
          <a:p>
            <a:r>
              <a:rPr lang="en-US" smtClean="0"/>
              <a:t>AAPS Facilities Condition Assessment</a:t>
            </a:r>
            <a:endParaRPr lang="en-US" dirty="0"/>
          </a:p>
        </p:txBody>
      </p:sp>
      <p:sp>
        <p:nvSpPr>
          <p:cNvPr id="6" name="Slide Number Placeholder 5"/>
          <p:cNvSpPr>
            <a:spLocks noGrp="1"/>
          </p:cNvSpPr>
          <p:nvPr>
            <p:ph type="sldNum" sz="quarter" idx="12"/>
          </p:nvPr>
        </p:nvSpPr>
        <p:spPr/>
        <p:txBody>
          <a:bodyPr/>
          <a:lstStyle/>
          <a:p>
            <a:fld id="{DFDA7B31-6DA4-A642-9221-73BBAF8BB92E}" type="slidenum">
              <a:rPr lang="en-US" smtClean="0"/>
              <a:t>98</a:t>
            </a:fld>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110584627"/>
              </p:ext>
            </p:extLst>
          </p:nvPr>
        </p:nvGraphicFramePr>
        <p:xfrm>
          <a:off x="1419550" y="3594"/>
          <a:ext cx="9253992" cy="6336568"/>
        </p:xfrm>
        <a:graphic>
          <a:graphicData uri="http://schemas.openxmlformats.org/presentationml/2006/ole">
            <mc:AlternateContent xmlns:mc="http://schemas.openxmlformats.org/markup-compatibility/2006">
              <mc:Choice xmlns:v="urn:schemas-microsoft-com:vml" Requires="v">
                <p:oleObj spid="_x0000_s2058" name="Worksheet" r:id="rId3" imgW="9486756" imgH="6496164" progId="Excel.Sheet.12">
                  <p:embed/>
                </p:oleObj>
              </mc:Choice>
              <mc:Fallback>
                <p:oleObj name="Worksheet" r:id="rId3" imgW="9486756" imgH="6496164" progId="Excel.Sheet.12">
                  <p:embed/>
                  <p:pic>
                    <p:nvPicPr>
                      <p:cNvPr id="0" name=""/>
                      <p:cNvPicPr/>
                      <p:nvPr/>
                    </p:nvPicPr>
                    <p:blipFill>
                      <a:blip r:embed="rId4"/>
                      <a:stretch>
                        <a:fillRect/>
                      </a:stretch>
                    </p:blipFill>
                    <p:spPr>
                      <a:xfrm>
                        <a:off x="1419550" y="3594"/>
                        <a:ext cx="9253992" cy="6336568"/>
                      </a:xfrm>
                      <a:prstGeom prst="rect">
                        <a:avLst/>
                      </a:prstGeom>
                    </p:spPr>
                  </p:pic>
                </p:oleObj>
              </mc:Fallback>
            </mc:AlternateContent>
          </a:graphicData>
        </a:graphic>
      </p:graphicFrame>
    </p:spTree>
    <p:extLst>
      <p:ext uri="{BB962C8B-B14F-4D97-AF65-F5344CB8AC3E}">
        <p14:creationId xmlns:p14="http://schemas.microsoft.com/office/powerpoint/2010/main" val="41614339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December 19, 2018</a:t>
            </a:r>
            <a:endParaRPr lang="en-US" dirty="0"/>
          </a:p>
        </p:txBody>
      </p:sp>
      <p:sp>
        <p:nvSpPr>
          <p:cNvPr id="3" name="Footer Placeholder 2"/>
          <p:cNvSpPr>
            <a:spLocks noGrp="1"/>
          </p:cNvSpPr>
          <p:nvPr>
            <p:ph type="ftr" sz="quarter" idx="11"/>
          </p:nvPr>
        </p:nvSpPr>
        <p:spPr/>
        <p:txBody>
          <a:bodyPr/>
          <a:lstStyle/>
          <a:p>
            <a:r>
              <a:rPr lang="en-US" smtClean="0"/>
              <a:t>AAPS Facilities Condition Assessment</a:t>
            </a:r>
            <a:endParaRPr lang="en-US"/>
          </a:p>
        </p:txBody>
      </p:sp>
      <p:sp>
        <p:nvSpPr>
          <p:cNvPr id="4" name="Slide Number Placeholder 3"/>
          <p:cNvSpPr>
            <a:spLocks noGrp="1"/>
          </p:cNvSpPr>
          <p:nvPr>
            <p:ph type="sldNum" sz="quarter" idx="12"/>
          </p:nvPr>
        </p:nvSpPr>
        <p:spPr/>
        <p:txBody>
          <a:bodyPr/>
          <a:lstStyle/>
          <a:p>
            <a:fld id="{DFDA7B31-6DA4-A642-9221-73BBAF8BB92E}" type="slidenum">
              <a:rPr lang="en-US" smtClean="0"/>
              <a:t>99</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747663698"/>
              </p:ext>
            </p:extLst>
          </p:nvPr>
        </p:nvGraphicFramePr>
        <p:xfrm>
          <a:off x="1354137" y="-121111"/>
          <a:ext cx="9419158" cy="6440207"/>
        </p:xfrm>
        <a:graphic>
          <a:graphicData uri="http://schemas.openxmlformats.org/presentationml/2006/ole">
            <mc:AlternateContent xmlns:mc="http://schemas.openxmlformats.org/markup-compatibility/2006">
              <mc:Choice xmlns:v="urn:schemas-microsoft-com:vml" Requires="v">
                <p:oleObj spid="_x0000_s3083" name="Worksheet" r:id="rId3" imgW="9486756" imgH="6486568" progId="Excel.Sheet.12">
                  <p:embed/>
                </p:oleObj>
              </mc:Choice>
              <mc:Fallback>
                <p:oleObj name="Worksheet" r:id="rId3" imgW="9486756" imgH="6486568" progId="Excel.Sheet.12">
                  <p:embed/>
                  <p:pic>
                    <p:nvPicPr>
                      <p:cNvPr id="0" name=""/>
                      <p:cNvPicPr/>
                      <p:nvPr/>
                    </p:nvPicPr>
                    <p:blipFill>
                      <a:blip r:embed="rId4"/>
                      <a:stretch>
                        <a:fillRect/>
                      </a:stretch>
                    </p:blipFill>
                    <p:spPr>
                      <a:xfrm>
                        <a:off x="1354137" y="-121111"/>
                        <a:ext cx="9419158" cy="6440207"/>
                      </a:xfrm>
                      <a:prstGeom prst="rect">
                        <a:avLst/>
                      </a:prstGeom>
                    </p:spPr>
                  </p:pic>
                </p:oleObj>
              </mc:Fallback>
            </mc:AlternateContent>
          </a:graphicData>
        </a:graphic>
      </p:graphicFrame>
    </p:spTree>
    <p:extLst>
      <p:ext uri="{BB962C8B-B14F-4D97-AF65-F5344CB8AC3E}">
        <p14:creationId xmlns:p14="http://schemas.microsoft.com/office/powerpoint/2010/main" val="3171625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bond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ond theme" id="{A6029362-F74B-4616-8268-4EE8EDBE9813}" vid="{85D93F0E-61F4-4D7B-8312-DE1B075ECC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bond theme</Template>
  <TotalTime>14439</TotalTime>
  <Words>3815</Words>
  <Application>Microsoft Office PowerPoint</Application>
  <PresentationFormat>Widescreen</PresentationFormat>
  <Paragraphs>1001</Paragraphs>
  <Slides>100</Slides>
  <Notes>28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100</vt:i4>
      </vt:variant>
    </vt:vector>
  </HeadingPairs>
  <TitlesOfParts>
    <vt:vector size="110" baseType="lpstr">
      <vt:lpstr>Arial</vt:lpstr>
      <vt:lpstr>Avenir 85 Heavy</vt:lpstr>
      <vt:lpstr>Avenir LT Std 45 Book</vt:lpstr>
      <vt:lpstr>Calibri</vt:lpstr>
      <vt:lpstr>Courier New</vt:lpstr>
      <vt:lpstr>Franklin Gothic</vt:lpstr>
      <vt:lpstr>Open Sans</vt:lpstr>
      <vt:lpstr>Times New Roman</vt:lpstr>
      <vt:lpstr>bond theme</vt:lpstr>
      <vt:lpstr>Worksheet</vt:lpstr>
      <vt:lpstr>Facilities Infrastructure  Condition Assessment</vt:lpstr>
      <vt:lpstr>Presentation Overview</vt:lpstr>
      <vt:lpstr>American Society of Civil Engineers - Infrastructure Report Card</vt:lpstr>
      <vt:lpstr>National K-12 Schools Infrastructure Grade = D+</vt:lpstr>
      <vt:lpstr>Michigan K-12 Schools Infrastructure Grade = D+</vt:lpstr>
      <vt:lpstr>National K-12 Schools Infrastructure Investment of State Governments</vt:lpstr>
      <vt:lpstr>AAPS Facilities Overview</vt:lpstr>
      <vt:lpstr>Average Age Of Facilities</vt:lpstr>
      <vt:lpstr>High Temperatures at Schools</vt:lpstr>
      <vt:lpstr>Facility Condition Assessment (FCA)</vt:lpstr>
      <vt:lpstr>Facility Condition Assessment (FCA)</vt:lpstr>
      <vt:lpstr>Facility Condition Assessment (FCA)</vt:lpstr>
      <vt:lpstr>Outdated Classrooms</vt:lpstr>
      <vt:lpstr>Outdated Classrooms</vt:lpstr>
      <vt:lpstr>Teacher Lounges</vt:lpstr>
      <vt:lpstr>Theaters/Multi Purpose Rooms</vt:lpstr>
      <vt:lpstr>Kitchens</vt:lpstr>
      <vt:lpstr>Lights and Ceilings</vt:lpstr>
      <vt:lpstr>Interior Doors</vt:lpstr>
      <vt:lpstr>Flooring</vt:lpstr>
      <vt:lpstr>Elevators</vt:lpstr>
      <vt:lpstr>Plumbing Fixtures</vt:lpstr>
      <vt:lpstr>Mechanical Rooms</vt:lpstr>
      <vt:lpstr>Exhaust Fans</vt:lpstr>
      <vt:lpstr>Fire Safety Systems</vt:lpstr>
      <vt:lpstr>Building HVAC Controls</vt:lpstr>
      <vt:lpstr>Electrical Systems</vt:lpstr>
      <vt:lpstr>Boilers</vt:lpstr>
      <vt:lpstr>Heating Distribution Systems</vt:lpstr>
      <vt:lpstr>Exterior Concrete and Stairs</vt:lpstr>
      <vt:lpstr>Exterior Doors and Windows</vt:lpstr>
      <vt:lpstr>Parking Lots and Sidewalks</vt:lpstr>
      <vt:lpstr>Building Facades</vt:lpstr>
      <vt:lpstr>EMG Executive Summary</vt:lpstr>
      <vt:lpstr>PowerPoint Presentation</vt:lpstr>
      <vt:lpstr>PowerPoint Presentation</vt:lpstr>
      <vt:lpstr>PowerPoint Presentation</vt:lpstr>
      <vt:lpstr>PowerPoint Presentation</vt:lpstr>
      <vt:lpstr>Typical FCA Results Table</vt:lpstr>
      <vt:lpstr>Sample Schools - 5 Year FCA Needs</vt:lpstr>
      <vt:lpstr>Allen Elementary – 5 Year FCA Needs</vt:lpstr>
      <vt:lpstr>Allen Elementary – FCA Needs Report</vt:lpstr>
      <vt:lpstr>Allen Elementary – FCA Needs Report</vt:lpstr>
      <vt:lpstr>Community High – 5 Year FCA Needs</vt:lpstr>
      <vt:lpstr>Community High – FCA Needs Report</vt:lpstr>
      <vt:lpstr>Community High – FCA Needs Report</vt:lpstr>
      <vt:lpstr>Community High – FCA Needs Report</vt:lpstr>
      <vt:lpstr>Carpenter Elementary – 5 Year FCA Needs</vt:lpstr>
      <vt:lpstr>Carpenter Elementary – FCA Needs Report</vt:lpstr>
      <vt:lpstr>Carpenter Elementary – FCA Needs Report</vt:lpstr>
      <vt:lpstr>Facility Condition Index (FCI)</vt:lpstr>
      <vt:lpstr>PowerPoint Presentation</vt:lpstr>
      <vt:lpstr>PowerPoint Presentation</vt:lpstr>
      <vt:lpstr>PowerPoint Presentation</vt:lpstr>
      <vt:lpstr>PowerPoint Presentation</vt:lpstr>
      <vt:lpstr>Facility Condition Assessment - Results</vt:lpstr>
      <vt:lpstr>What does the FCA Include and Not Include?</vt:lpstr>
      <vt:lpstr>Cost of Items Not Included in the FCA</vt:lpstr>
      <vt:lpstr>Total Capital Needs </vt:lpstr>
      <vt:lpstr>Capital Needs vs. Available Funds</vt:lpstr>
      <vt:lpstr>PowerPoint Presentation</vt:lpstr>
      <vt:lpstr>Voted Bond Issues</vt:lpstr>
      <vt:lpstr>Capacity To Issue Additional Bonds </vt:lpstr>
      <vt:lpstr> County-Wide Debt Millages </vt:lpstr>
      <vt:lpstr>Voted Bond Issues – cont’d</vt:lpstr>
      <vt:lpstr>Voted Bond Issues – cont’d</vt:lpstr>
      <vt:lpstr>Voted Bond Issues – cont’d</vt:lpstr>
      <vt:lpstr>Voted Bond Issues – cont’d</vt:lpstr>
      <vt:lpstr>Voted Bond Issues – cont’d</vt:lpstr>
      <vt:lpstr>Voted Bond Issues – cont’d</vt:lpstr>
      <vt:lpstr>Current Millage Payment Schedule</vt:lpstr>
      <vt:lpstr>PowerPoint Presentation</vt:lpstr>
      <vt:lpstr>PowerPoint Presentation</vt:lpstr>
      <vt:lpstr>PowerPoint Presentation</vt:lpstr>
      <vt:lpstr>SUMMARY OF PROPOSED BONDING Option 1 - $533M  No Change In Current Millage Rate</vt:lpstr>
      <vt:lpstr>SUMMARY OF PROPOSED BONDING Option 2 - $750M 0.75 Additional Mill To Current Millage</vt:lpstr>
      <vt:lpstr>PowerPoint Presentation</vt:lpstr>
      <vt:lpstr>Proposed Options for Bonding</vt:lpstr>
      <vt:lpstr>Timeline for a May 7, 2019 Election</vt:lpstr>
      <vt:lpstr>Timeline for a May 7, 2019 Election, cont’d</vt:lpstr>
      <vt:lpstr>What could we create?</vt:lpstr>
      <vt:lpstr>PowerPoint Presentation</vt:lpstr>
      <vt:lpstr>PowerPoint Presentation</vt:lpstr>
      <vt:lpstr>PowerPoint Presentation</vt:lpstr>
      <vt:lpstr>PowerPoint Presentation</vt:lpstr>
      <vt:lpstr>PowerPoint Presentation</vt:lpstr>
      <vt:lpstr>Value of Modernized Schools – Washington DC Study</vt:lpstr>
      <vt:lpstr>Modernized Washington DC School</vt:lpstr>
      <vt:lpstr>Modernized Washington DC School</vt:lpstr>
      <vt:lpstr>Modernized Washington DC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AAPS Summer 2018  Capital Improvement Plan</dc:title>
  <dc:creator>Microsoft Office User</dc:creator>
  <cp:lastModifiedBy>Emile Lauzzana</cp:lastModifiedBy>
  <cp:revision>311</cp:revision>
  <cp:lastPrinted>2018-12-16T02:41:32Z</cp:lastPrinted>
  <dcterms:created xsi:type="dcterms:W3CDTF">2018-04-05T15:43:28Z</dcterms:created>
  <dcterms:modified xsi:type="dcterms:W3CDTF">2019-08-14T02:46:23Z</dcterms:modified>
</cp:coreProperties>
</file>